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56" r:id="rId2"/>
    <p:sldId id="279" r:id="rId3"/>
    <p:sldId id="258" r:id="rId4"/>
    <p:sldId id="278" r:id="rId5"/>
    <p:sldId id="280" r:id="rId6"/>
    <p:sldId id="264" r:id="rId7"/>
    <p:sldId id="283" r:id="rId8"/>
    <p:sldId id="282" r:id="rId9"/>
    <p:sldId id="28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0" d="100"/>
          <a:sy n="60" d="100"/>
        </p:scale>
        <p:origin x="1284" y="282"/>
      </p:cViewPr>
      <p:guideLst/>
    </p:cSldViewPr>
  </p:slideViewPr>
  <p:notesTextViewPr>
    <p:cViewPr>
      <p:scale>
        <a:sx n="1" d="1"/>
        <a:sy n="1" d="1"/>
      </p:scale>
      <p:origin x="0" y="0"/>
    </p:cViewPr>
  </p:notesTextViewPr>
  <p:notesViewPr>
    <p:cSldViewPr snapToGrid="0">
      <p:cViewPr varScale="1">
        <p:scale>
          <a:sx n="93" d="100"/>
          <a:sy n="93" d="100"/>
        </p:scale>
        <p:origin x="370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D86C3D2F-5A05-4596-A225-FC145657010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a:p>
        </p:txBody>
      </p:sp>
      <p:sp>
        <p:nvSpPr>
          <p:cNvPr id="3" name="Tarih Yer Tutucusu 2">
            <a:extLst>
              <a:ext uri="{FF2B5EF4-FFF2-40B4-BE49-F238E27FC236}">
                <a16:creationId xmlns:a16="http://schemas.microsoft.com/office/drawing/2014/main" id="{F39C051B-F26C-4470-B56C-092B4E1C4C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54672455-C8CB-473E-BE4A-46E85E018362}" type="datetime1">
              <a:rPr lang="tr-TR" smtClean="0"/>
              <a:t>16.09.2025</a:t>
            </a:fld>
            <a:endParaRPr lang="tr-TR"/>
          </a:p>
        </p:txBody>
      </p:sp>
      <p:sp>
        <p:nvSpPr>
          <p:cNvPr id="4" name="Alt Bilgi Yer Tutucusu 3">
            <a:extLst>
              <a:ext uri="{FF2B5EF4-FFF2-40B4-BE49-F238E27FC236}">
                <a16:creationId xmlns:a16="http://schemas.microsoft.com/office/drawing/2014/main" id="{CD59DB8B-3A1C-4291-8A97-C19C5D31C36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a:p>
        </p:txBody>
      </p:sp>
      <p:sp>
        <p:nvSpPr>
          <p:cNvPr id="5" name="Slayt Numarası Yer Tutucusu 4">
            <a:extLst>
              <a:ext uri="{FF2B5EF4-FFF2-40B4-BE49-F238E27FC236}">
                <a16:creationId xmlns:a16="http://schemas.microsoft.com/office/drawing/2014/main" id="{9E6310B9-42FE-4FE9-8C0B-5C7382DBB0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EFCFFF0-B784-4FE7-8A38-F89DE294F830}" type="slidenum">
              <a:rPr lang="tr-TR" smtClean="0"/>
              <a:t>‹#›</a:t>
            </a:fld>
            <a:endParaRPr lang="tr-TR"/>
          </a:p>
        </p:txBody>
      </p:sp>
    </p:spTree>
    <p:extLst>
      <p:ext uri="{BB962C8B-B14F-4D97-AF65-F5344CB8AC3E}">
        <p14:creationId xmlns:p14="http://schemas.microsoft.com/office/powerpoint/2010/main" val="210156693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84AF2AD8-85AF-4B0A-A902-F2C7AC37879C}" type="datetime1">
              <a:rPr lang="tr-TR" noProof="0" smtClean="0"/>
              <a:t>16.09.2025</a:t>
            </a:fld>
            <a:endParaRPr lang="tr-TR" noProof="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98C672F-171E-46DC-915C-C7BCF99F5C42}" type="slidenum">
              <a:rPr lang="tr-TR" noProof="0" smtClean="0"/>
              <a:t>‹#›</a:t>
            </a:fld>
            <a:endParaRPr lang="tr-TR" noProof="0"/>
          </a:p>
        </p:txBody>
      </p:sp>
    </p:spTree>
    <p:extLst>
      <p:ext uri="{BB962C8B-B14F-4D97-AF65-F5344CB8AC3E}">
        <p14:creationId xmlns:p14="http://schemas.microsoft.com/office/powerpoint/2010/main" val="195849806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a:p>
        </p:txBody>
      </p:sp>
      <p:sp>
        <p:nvSpPr>
          <p:cNvPr id="4" name="Slayt Numarası Yer Tutucusu 3"/>
          <p:cNvSpPr>
            <a:spLocks noGrp="1"/>
          </p:cNvSpPr>
          <p:nvPr>
            <p:ph type="sldNum" sz="quarter" idx="5"/>
          </p:nvPr>
        </p:nvSpPr>
        <p:spPr/>
        <p:txBody>
          <a:bodyPr rtlCol="0"/>
          <a:lstStyle/>
          <a:p>
            <a:pPr rtl="0"/>
            <a:fld id="{998C672F-171E-46DC-915C-C7BCF99F5C42}" type="slidenum">
              <a:rPr lang="tr-TR" smtClean="0"/>
              <a:t>1</a:t>
            </a:fld>
            <a:endParaRPr lang="tr-TR"/>
          </a:p>
        </p:txBody>
      </p:sp>
    </p:spTree>
    <p:extLst>
      <p:ext uri="{BB962C8B-B14F-4D97-AF65-F5344CB8AC3E}">
        <p14:creationId xmlns:p14="http://schemas.microsoft.com/office/powerpoint/2010/main" val="2865225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pPr rtl="0"/>
            <a:fld id="{998C672F-171E-46DC-915C-C7BCF99F5C42}" type="slidenum">
              <a:rPr lang="tr-TR" smtClean="0"/>
              <a:t>3</a:t>
            </a:fld>
            <a:endParaRPr lang="tr-TR"/>
          </a:p>
        </p:txBody>
      </p:sp>
    </p:spTree>
    <p:extLst>
      <p:ext uri="{BB962C8B-B14F-4D97-AF65-F5344CB8AC3E}">
        <p14:creationId xmlns:p14="http://schemas.microsoft.com/office/powerpoint/2010/main" val="2023170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pPr rtl="0"/>
            <a:fld id="{998C672F-171E-46DC-915C-C7BCF99F5C42}" type="slidenum">
              <a:rPr lang="tr-TR" noProof="0" smtClean="0"/>
              <a:t>6</a:t>
            </a:fld>
            <a:endParaRPr lang="tr-TR" noProof="0"/>
          </a:p>
        </p:txBody>
      </p:sp>
    </p:spTree>
    <p:extLst>
      <p:ext uri="{BB962C8B-B14F-4D97-AF65-F5344CB8AC3E}">
        <p14:creationId xmlns:p14="http://schemas.microsoft.com/office/powerpoint/2010/main" val="4057638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pPr rtl="0"/>
            <a:fld id="{998C672F-171E-46DC-915C-C7BCF99F5C42}" type="slidenum">
              <a:rPr lang="tr-TR" noProof="0" smtClean="0"/>
              <a:t>7</a:t>
            </a:fld>
            <a:endParaRPr lang="tr-TR" noProof="0"/>
          </a:p>
        </p:txBody>
      </p:sp>
    </p:spTree>
    <p:extLst>
      <p:ext uri="{BB962C8B-B14F-4D97-AF65-F5344CB8AC3E}">
        <p14:creationId xmlns:p14="http://schemas.microsoft.com/office/powerpoint/2010/main" val="1359847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pPr rtl="0"/>
            <a:fld id="{998C672F-171E-46DC-915C-C7BCF99F5C42}" type="slidenum">
              <a:rPr lang="tr-TR" smtClean="0"/>
              <a:t>8</a:t>
            </a:fld>
            <a:endParaRPr lang="tr-TR"/>
          </a:p>
        </p:txBody>
      </p:sp>
    </p:spTree>
    <p:extLst>
      <p:ext uri="{BB962C8B-B14F-4D97-AF65-F5344CB8AC3E}">
        <p14:creationId xmlns:p14="http://schemas.microsoft.com/office/powerpoint/2010/main" val="905418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pPr rtl="0"/>
            <a:fld id="{06CCA396-4821-4878-9377-3FE02C368D9B}" type="datetime1">
              <a:rPr lang="tr-TR" noProof="0" smtClean="0"/>
              <a:t>16.09.2025</a:t>
            </a:fld>
            <a:endParaRPr lang="tr-TR" noProof="0"/>
          </a:p>
        </p:txBody>
      </p:sp>
      <p:sp>
        <p:nvSpPr>
          <p:cNvPr id="5" name="Footer Placeholder 4"/>
          <p:cNvSpPr>
            <a:spLocks noGrp="1"/>
          </p:cNvSpPr>
          <p:nvPr>
            <p:ph type="ftr" sz="quarter" idx="11"/>
          </p:nvPr>
        </p:nvSpPr>
        <p:spPr/>
        <p:txBody>
          <a:bodyPr/>
          <a:lstStyle/>
          <a:p>
            <a:pPr rtl="0"/>
            <a:endParaRPr lang="tr-TR" noProof="0"/>
          </a:p>
        </p:txBody>
      </p:sp>
      <p:sp>
        <p:nvSpPr>
          <p:cNvPr id="6" name="Slide Number Placeholder 5"/>
          <p:cNvSpPr>
            <a:spLocks noGrp="1"/>
          </p:cNvSpPr>
          <p:nvPr>
            <p:ph type="sldNum" sz="quarter" idx="12"/>
          </p:nvPr>
        </p:nvSpPr>
        <p:spPr/>
        <p:txBody>
          <a:bodyPr/>
          <a:lstStyle/>
          <a:p>
            <a:pPr rtl="0"/>
            <a:fld id="{299DD5A9-4EF1-497E-92EF-2D23CF305E03}" type="slidenum">
              <a:rPr lang="tr-TR" noProof="0" smtClean="0"/>
              <a:t>‹#›</a:t>
            </a:fld>
            <a:endParaRPr lang="tr-TR" noProof="0"/>
          </a:p>
        </p:txBody>
      </p:sp>
    </p:spTree>
    <p:extLst>
      <p:ext uri="{BB962C8B-B14F-4D97-AF65-F5344CB8AC3E}">
        <p14:creationId xmlns:p14="http://schemas.microsoft.com/office/powerpoint/2010/main" val="281588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1509A49-0291-40AA-8EBD-0C18A3D124BC}" type="datetime1">
              <a:rPr lang="tr-TR" noProof="0" smtClean="0"/>
              <a:t>16.09.2025</a:t>
            </a:fld>
            <a:endParaRPr lang="tr-TR" noProof="0">
              <a:latin typeface="Calibri" panose="020F0502020204030204" pitchFamily="34" charset="0"/>
              <a:cs typeface="Calibri" panose="020F0502020204030204" pitchFamily="34" charset="0"/>
            </a:endParaRPr>
          </a:p>
        </p:txBody>
      </p:sp>
      <p:sp>
        <p:nvSpPr>
          <p:cNvPr id="5" name="Footer Placeholder 4"/>
          <p:cNvSpPr>
            <a:spLocks noGrp="1"/>
          </p:cNvSpPr>
          <p:nvPr>
            <p:ph type="ftr" sz="quarter" idx="11"/>
          </p:nvPr>
        </p:nvSpPr>
        <p:spPr/>
        <p:txBody>
          <a:bodyPr/>
          <a:lstStyle/>
          <a:p>
            <a:endParaRPr lang="tr-TR" noProof="0">
              <a:latin typeface="Calibri" panose="020F0502020204030204" pitchFamily="34" charset="0"/>
              <a:cs typeface="Calibri" panose="020F0502020204030204" pitchFamily="34" charset="0"/>
            </a:endParaRPr>
          </a:p>
        </p:txBody>
      </p:sp>
      <p:sp>
        <p:nvSpPr>
          <p:cNvPr id="6" name="Slide Number Placeholder 5"/>
          <p:cNvSpPr>
            <a:spLocks noGrp="1"/>
          </p:cNvSpPr>
          <p:nvPr>
            <p:ph type="sldNum" sz="quarter" idx="12"/>
          </p:nvPr>
        </p:nvSpPr>
        <p:spPr/>
        <p:txBody>
          <a:bodyPr/>
          <a:lstStyle/>
          <a:p>
            <a:fld id="{299DD5A9-4EF1-497E-92EF-2D23CF305E03}" type="slidenum">
              <a:rPr lang="tr-TR" noProof="0" smtClean="0"/>
              <a:pPr/>
              <a:t>‹#›</a:t>
            </a:fld>
            <a:endParaRPr lang="tr-TR"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1880840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1509A49-0291-40AA-8EBD-0C18A3D124BC}" type="datetime1">
              <a:rPr lang="tr-TR" noProof="0" smtClean="0"/>
              <a:t>16.09.2025</a:t>
            </a:fld>
            <a:endParaRPr lang="tr-TR" noProof="0">
              <a:latin typeface="Calibri" panose="020F0502020204030204" pitchFamily="34" charset="0"/>
              <a:cs typeface="Calibri" panose="020F0502020204030204" pitchFamily="34" charset="0"/>
            </a:endParaRPr>
          </a:p>
        </p:txBody>
      </p:sp>
      <p:sp>
        <p:nvSpPr>
          <p:cNvPr id="5" name="Footer Placeholder 4"/>
          <p:cNvSpPr>
            <a:spLocks noGrp="1"/>
          </p:cNvSpPr>
          <p:nvPr>
            <p:ph type="ftr" sz="quarter" idx="11"/>
          </p:nvPr>
        </p:nvSpPr>
        <p:spPr/>
        <p:txBody>
          <a:bodyPr/>
          <a:lstStyle/>
          <a:p>
            <a:endParaRPr lang="tr-TR" noProof="0">
              <a:latin typeface="Calibri" panose="020F0502020204030204" pitchFamily="34" charset="0"/>
              <a:cs typeface="Calibri" panose="020F0502020204030204" pitchFamily="34" charset="0"/>
            </a:endParaRPr>
          </a:p>
        </p:txBody>
      </p:sp>
      <p:sp>
        <p:nvSpPr>
          <p:cNvPr id="6" name="Slide Number Placeholder 5"/>
          <p:cNvSpPr>
            <a:spLocks noGrp="1"/>
          </p:cNvSpPr>
          <p:nvPr>
            <p:ph type="sldNum" sz="quarter" idx="12"/>
          </p:nvPr>
        </p:nvSpPr>
        <p:spPr/>
        <p:txBody>
          <a:bodyPr/>
          <a:lstStyle/>
          <a:p>
            <a:fld id="{299DD5A9-4EF1-497E-92EF-2D23CF305E03}" type="slidenum">
              <a:rPr lang="tr-TR" noProof="0" smtClean="0"/>
              <a:pPr/>
              <a:t>‹#›</a:t>
            </a:fld>
            <a:endParaRPr lang="tr-TR" noProof="0">
              <a:latin typeface="Calibri" panose="020F0502020204030204" pitchFamily="34" charset="0"/>
              <a:cs typeface="Calibri" panose="020F0502020204030204" pitchFamily="34" charset="0"/>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5164787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1509A49-0291-40AA-8EBD-0C18A3D124BC}" type="datetime1">
              <a:rPr lang="tr-TR" noProof="0" smtClean="0"/>
              <a:t>16.09.2025</a:t>
            </a:fld>
            <a:endParaRPr lang="tr-TR" noProof="0">
              <a:latin typeface="Calibri" panose="020F0502020204030204" pitchFamily="34" charset="0"/>
              <a:cs typeface="Calibri" panose="020F0502020204030204" pitchFamily="34" charset="0"/>
            </a:endParaRPr>
          </a:p>
        </p:txBody>
      </p:sp>
      <p:sp>
        <p:nvSpPr>
          <p:cNvPr id="5" name="Footer Placeholder 4"/>
          <p:cNvSpPr>
            <a:spLocks noGrp="1"/>
          </p:cNvSpPr>
          <p:nvPr>
            <p:ph type="ftr" sz="quarter" idx="11"/>
          </p:nvPr>
        </p:nvSpPr>
        <p:spPr/>
        <p:txBody>
          <a:bodyPr/>
          <a:lstStyle/>
          <a:p>
            <a:endParaRPr lang="tr-TR" noProof="0">
              <a:latin typeface="Calibri" panose="020F0502020204030204" pitchFamily="34" charset="0"/>
              <a:cs typeface="Calibri" panose="020F0502020204030204" pitchFamily="34" charset="0"/>
            </a:endParaRPr>
          </a:p>
        </p:txBody>
      </p:sp>
      <p:sp>
        <p:nvSpPr>
          <p:cNvPr id="6" name="Slide Number Placeholder 5"/>
          <p:cNvSpPr>
            <a:spLocks noGrp="1"/>
          </p:cNvSpPr>
          <p:nvPr>
            <p:ph type="sldNum" sz="quarter" idx="12"/>
          </p:nvPr>
        </p:nvSpPr>
        <p:spPr/>
        <p:txBody>
          <a:bodyPr/>
          <a:lstStyle/>
          <a:p>
            <a:fld id="{299DD5A9-4EF1-497E-92EF-2D23CF305E03}" type="slidenum">
              <a:rPr lang="tr-TR" noProof="0" smtClean="0"/>
              <a:pPr/>
              <a:t>‹#›</a:t>
            </a:fld>
            <a:endParaRPr lang="tr-TR"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7433425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1509A49-0291-40AA-8EBD-0C18A3D124BC}" type="datetime1">
              <a:rPr lang="tr-TR" noProof="0" smtClean="0"/>
              <a:t>16.09.2025</a:t>
            </a:fld>
            <a:endParaRPr lang="tr-TR" noProof="0">
              <a:latin typeface="Calibri" panose="020F0502020204030204" pitchFamily="34" charset="0"/>
              <a:cs typeface="Calibri" panose="020F0502020204030204" pitchFamily="34" charset="0"/>
            </a:endParaRPr>
          </a:p>
        </p:txBody>
      </p:sp>
      <p:sp>
        <p:nvSpPr>
          <p:cNvPr id="5" name="Footer Placeholder 4"/>
          <p:cNvSpPr>
            <a:spLocks noGrp="1"/>
          </p:cNvSpPr>
          <p:nvPr>
            <p:ph type="ftr" sz="quarter" idx="11"/>
          </p:nvPr>
        </p:nvSpPr>
        <p:spPr/>
        <p:txBody>
          <a:bodyPr/>
          <a:lstStyle/>
          <a:p>
            <a:endParaRPr lang="tr-TR" noProof="0">
              <a:latin typeface="Calibri" panose="020F0502020204030204" pitchFamily="34" charset="0"/>
              <a:cs typeface="Calibri" panose="020F0502020204030204" pitchFamily="34" charset="0"/>
            </a:endParaRPr>
          </a:p>
        </p:txBody>
      </p:sp>
      <p:sp>
        <p:nvSpPr>
          <p:cNvPr id="6" name="Slide Number Placeholder 5"/>
          <p:cNvSpPr>
            <a:spLocks noGrp="1"/>
          </p:cNvSpPr>
          <p:nvPr>
            <p:ph type="sldNum" sz="quarter" idx="12"/>
          </p:nvPr>
        </p:nvSpPr>
        <p:spPr/>
        <p:txBody>
          <a:bodyPr/>
          <a:lstStyle/>
          <a:p>
            <a:fld id="{299DD5A9-4EF1-497E-92EF-2D23CF305E03}" type="slidenum">
              <a:rPr lang="tr-TR" noProof="0" smtClean="0"/>
              <a:pPr/>
              <a:t>‹#›</a:t>
            </a:fld>
            <a:endParaRPr lang="tr-TR" noProof="0">
              <a:latin typeface="Calibri" panose="020F0502020204030204" pitchFamily="34" charset="0"/>
              <a:cs typeface="Calibri" panose="020F0502020204030204" pitchFamily="34" charset="0"/>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8802572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1509A49-0291-40AA-8EBD-0C18A3D124BC}" type="datetime1">
              <a:rPr lang="tr-TR" noProof="0" smtClean="0"/>
              <a:t>16.09.2025</a:t>
            </a:fld>
            <a:endParaRPr lang="tr-TR" noProof="0">
              <a:latin typeface="Calibri" panose="020F0502020204030204" pitchFamily="34" charset="0"/>
              <a:cs typeface="Calibri" panose="020F0502020204030204" pitchFamily="34" charset="0"/>
            </a:endParaRPr>
          </a:p>
        </p:txBody>
      </p:sp>
      <p:sp>
        <p:nvSpPr>
          <p:cNvPr id="5" name="Footer Placeholder 4"/>
          <p:cNvSpPr>
            <a:spLocks noGrp="1"/>
          </p:cNvSpPr>
          <p:nvPr>
            <p:ph type="ftr" sz="quarter" idx="11"/>
          </p:nvPr>
        </p:nvSpPr>
        <p:spPr/>
        <p:txBody>
          <a:bodyPr/>
          <a:lstStyle/>
          <a:p>
            <a:endParaRPr lang="tr-TR" noProof="0">
              <a:latin typeface="Calibri" panose="020F0502020204030204" pitchFamily="34" charset="0"/>
              <a:cs typeface="Calibri" panose="020F0502020204030204" pitchFamily="34" charset="0"/>
            </a:endParaRPr>
          </a:p>
        </p:txBody>
      </p:sp>
      <p:sp>
        <p:nvSpPr>
          <p:cNvPr id="6" name="Slide Number Placeholder 5"/>
          <p:cNvSpPr>
            <a:spLocks noGrp="1"/>
          </p:cNvSpPr>
          <p:nvPr>
            <p:ph type="sldNum" sz="quarter" idx="12"/>
          </p:nvPr>
        </p:nvSpPr>
        <p:spPr/>
        <p:txBody>
          <a:bodyPr/>
          <a:lstStyle/>
          <a:p>
            <a:fld id="{299DD5A9-4EF1-497E-92EF-2D23CF305E03}" type="slidenum">
              <a:rPr lang="tr-TR" noProof="0" smtClean="0"/>
              <a:pPr/>
              <a:t>‹#›</a:t>
            </a:fld>
            <a:endParaRPr lang="tr-TR"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9797283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rtl="0"/>
            <a:fld id="{7DFFC3A4-E0E7-40E4-AB6B-0EAE53AAE4EC}" type="datetime1">
              <a:rPr lang="tr-TR" noProof="0" smtClean="0"/>
              <a:t>16.09.2025</a:t>
            </a:fld>
            <a:endParaRPr lang="tr-TR" noProof="0"/>
          </a:p>
        </p:txBody>
      </p:sp>
      <p:sp>
        <p:nvSpPr>
          <p:cNvPr id="5" name="Footer Placeholder 4"/>
          <p:cNvSpPr>
            <a:spLocks noGrp="1"/>
          </p:cNvSpPr>
          <p:nvPr>
            <p:ph type="ftr" sz="quarter" idx="11"/>
          </p:nvPr>
        </p:nvSpPr>
        <p:spPr/>
        <p:txBody>
          <a:bodyPr/>
          <a:lstStyle/>
          <a:p>
            <a:pPr rtl="0"/>
            <a:endParaRPr lang="tr-TR" noProof="0"/>
          </a:p>
        </p:txBody>
      </p:sp>
      <p:sp>
        <p:nvSpPr>
          <p:cNvPr id="6" name="Slide Number Placeholder 5"/>
          <p:cNvSpPr>
            <a:spLocks noGrp="1"/>
          </p:cNvSpPr>
          <p:nvPr>
            <p:ph type="sldNum" sz="quarter" idx="12"/>
          </p:nvPr>
        </p:nvSpPr>
        <p:spPr/>
        <p:txBody>
          <a:bodyPr/>
          <a:lstStyle/>
          <a:p>
            <a:pPr rtl="0"/>
            <a:fld id="{299DD5A9-4EF1-497E-92EF-2D23CF305E03}" type="slidenum">
              <a:rPr lang="tr-TR" noProof="0" smtClean="0"/>
              <a:t>‹#›</a:t>
            </a:fld>
            <a:endParaRPr lang="tr-TR" noProof="0"/>
          </a:p>
        </p:txBody>
      </p:sp>
    </p:spTree>
    <p:extLst>
      <p:ext uri="{BB962C8B-B14F-4D97-AF65-F5344CB8AC3E}">
        <p14:creationId xmlns:p14="http://schemas.microsoft.com/office/powerpoint/2010/main" val="4251280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rtl="0"/>
            <a:fld id="{AE5D7FD1-E1F6-485D-BAED-7B6626CFF6EE}" type="datetime1">
              <a:rPr lang="tr-TR" noProof="0" smtClean="0"/>
              <a:t>16.09.2025</a:t>
            </a:fld>
            <a:endParaRPr lang="tr-TR" noProof="0"/>
          </a:p>
        </p:txBody>
      </p:sp>
      <p:sp>
        <p:nvSpPr>
          <p:cNvPr id="5" name="Footer Placeholder 4"/>
          <p:cNvSpPr>
            <a:spLocks noGrp="1"/>
          </p:cNvSpPr>
          <p:nvPr>
            <p:ph type="ftr" sz="quarter" idx="11"/>
          </p:nvPr>
        </p:nvSpPr>
        <p:spPr/>
        <p:txBody>
          <a:bodyPr/>
          <a:lstStyle/>
          <a:p>
            <a:pPr rtl="0"/>
            <a:endParaRPr lang="tr-TR" noProof="0"/>
          </a:p>
        </p:txBody>
      </p:sp>
      <p:sp>
        <p:nvSpPr>
          <p:cNvPr id="6" name="Slide Number Placeholder 5"/>
          <p:cNvSpPr>
            <a:spLocks noGrp="1"/>
          </p:cNvSpPr>
          <p:nvPr>
            <p:ph type="sldNum" sz="quarter" idx="12"/>
          </p:nvPr>
        </p:nvSpPr>
        <p:spPr/>
        <p:txBody>
          <a:bodyPr/>
          <a:lstStyle/>
          <a:p>
            <a:pPr rtl="0"/>
            <a:fld id="{299DD5A9-4EF1-497E-92EF-2D23CF305E03}" type="slidenum">
              <a:rPr lang="tr-TR" noProof="0" smtClean="0"/>
              <a:t>‹#›</a:t>
            </a:fld>
            <a:endParaRPr lang="tr-TR" noProof="0"/>
          </a:p>
        </p:txBody>
      </p:sp>
    </p:spTree>
    <p:extLst>
      <p:ext uri="{BB962C8B-B14F-4D97-AF65-F5344CB8AC3E}">
        <p14:creationId xmlns:p14="http://schemas.microsoft.com/office/powerpoint/2010/main" val="4009815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rtl="0"/>
            <a:fld id="{8D0819E6-948E-4902-944B-3CB6B8B64A00}" type="datetime1">
              <a:rPr lang="tr-TR" noProof="0" smtClean="0"/>
              <a:t>16.09.2025</a:t>
            </a:fld>
            <a:endParaRPr lang="tr-TR" noProof="0"/>
          </a:p>
        </p:txBody>
      </p:sp>
      <p:sp>
        <p:nvSpPr>
          <p:cNvPr id="5" name="Footer Placeholder 4"/>
          <p:cNvSpPr>
            <a:spLocks noGrp="1"/>
          </p:cNvSpPr>
          <p:nvPr>
            <p:ph type="ftr" sz="quarter" idx="11"/>
          </p:nvPr>
        </p:nvSpPr>
        <p:spPr/>
        <p:txBody>
          <a:bodyPr/>
          <a:lstStyle/>
          <a:p>
            <a:pPr rtl="0"/>
            <a:endParaRPr lang="tr-TR" noProof="0"/>
          </a:p>
        </p:txBody>
      </p:sp>
      <p:sp>
        <p:nvSpPr>
          <p:cNvPr id="6" name="Slide Number Placeholder 5"/>
          <p:cNvSpPr>
            <a:spLocks noGrp="1"/>
          </p:cNvSpPr>
          <p:nvPr>
            <p:ph type="sldNum" sz="quarter" idx="12"/>
          </p:nvPr>
        </p:nvSpPr>
        <p:spPr/>
        <p:txBody>
          <a:bodyPr/>
          <a:lstStyle/>
          <a:p>
            <a:pPr rtl="0"/>
            <a:fld id="{299DD5A9-4EF1-497E-92EF-2D23CF305E03}" type="slidenum">
              <a:rPr lang="tr-TR" noProof="0" smtClean="0"/>
              <a:t>‹#›</a:t>
            </a:fld>
            <a:endParaRPr lang="tr-TR" noProof="0"/>
          </a:p>
        </p:txBody>
      </p:sp>
    </p:spTree>
    <p:extLst>
      <p:ext uri="{BB962C8B-B14F-4D97-AF65-F5344CB8AC3E}">
        <p14:creationId xmlns:p14="http://schemas.microsoft.com/office/powerpoint/2010/main" val="3293426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pPr rtl="0"/>
            <a:fld id="{275E8434-7A33-45C3-B5BD-E8979608B61D}" type="datetime1">
              <a:rPr lang="tr-TR" noProof="0" smtClean="0"/>
              <a:t>16.09.2025</a:t>
            </a:fld>
            <a:endParaRPr lang="tr-TR" noProof="0"/>
          </a:p>
        </p:txBody>
      </p:sp>
      <p:sp>
        <p:nvSpPr>
          <p:cNvPr id="5" name="Footer Placeholder 4"/>
          <p:cNvSpPr>
            <a:spLocks noGrp="1"/>
          </p:cNvSpPr>
          <p:nvPr>
            <p:ph type="ftr" sz="quarter" idx="11"/>
          </p:nvPr>
        </p:nvSpPr>
        <p:spPr/>
        <p:txBody>
          <a:bodyPr/>
          <a:lstStyle/>
          <a:p>
            <a:pPr rtl="0"/>
            <a:endParaRPr lang="tr-TR" noProof="0"/>
          </a:p>
        </p:txBody>
      </p:sp>
      <p:sp>
        <p:nvSpPr>
          <p:cNvPr id="6" name="Slide Number Placeholder 5"/>
          <p:cNvSpPr>
            <a:spLocks noGrp="1"/>
          </p:cNvSpPr>
          <p:nvPr>
            <p:ph type="sldNum" sz="quarter" idx="12"/>
          </p:nvPr>
        </p:nvSpPr>
        <p:spPr/>
        <p:txBody>
          <a:bodyPr/>
          <a:lstStyle/>
          <a:p>
            <a:pPr rtl="0"/>
            <a:fld id="{299DD5A9-4EF1-497E-92EF-2D23CF305E03}" type="slidenum">
              <a:rPr lang="tr-TR" noProof="0" smtClean="0"/>
              <a:t>‹#›</a:t>
            </a:fld>
            <a:endParaRPr lang="tr-TR" noProof="0"/>
          </a:p>
        </p:txBody>
      </p:sp>
    </p:spTree>
    <p:extLst>
      <p:ext uri="{BB962C8B-B14F-4D97-AF65-F5344CB8AC3E}">
        <p14:creationId xmlns:p14="http://schemas.microsoft.com/office/powerpoint/2010/main" val="1236670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pPr rtl="0"/>
            <a:fld id="{BD14746C-AE61-4BE7-BC2F-C38EEE318338}" type="datetime1">
              <a:rPr lang="tr-TR" noProof="0" smtClean="0"/>
              <a:t>16.09.2025</a:t>
            </a:fld>
            <a:endParaRPr lang="tr-TR" noProof="0"/>
          </a:p>
        </p:txBody>
      </p:sp>
      <p:sp>
        <p:nvSpPr>
          <p:cNvPr id="6" name="Footer Placeholder 5"/>
          <p:cNvSpPr>
            <a:spLocks noGrp="1"/>
          </p:cNvSpPr>
          <p:nvPr>
            <p:ph type="ftr" sz="quarter" idx="11"/>
          </p:nvPr>
        </p:nvSpPr>
        <p:spPr/>
        <p:txBody>
          <a:bodyPr/>
          <a:lstStyle/>
          <a:p>
            <a:pPr rtl="0"/>
            <a:endParaRPr lang="tr-TR" noProof="0"/>
          </a:p>
        </p:txBody>
      </p:sp>
      <p:sp>
        <p:nvSpPr>
          <p:cNvPr id="7" name="Slide Number Placeholder 6"/>
          <p:cNvSpPr>
            <a:spLocks noGrp="1"/>
          </p:cNvSpPr>
          <p:nvPr>
            <p:ph type="sldNum" sz="quarter" idx="12"/>
          </p:nvPr>
        </p:nvSpPr>
        <p:spPr/>
        <p:txBody>
          <a:bodyPr/>
          <a:lstStyle/>
          <a:p>
            <a:pPr rtl="0"/>
            <a:fld id="{299DD5A9-4EF1-497E-92EF-2D23CF305E03}" type="slidenum">
              <a:rPr lang="tr-TR" noProof="0" smtClean="0"/>
              <a:t>‹#›</a:t>
            </a:fld>
            <a:endParaRPr lang="tr-TR" noProof="0"/>
          </a:p>
        </p:txBody>
      </p:sp>
    </p:spTree>
    <p:extLst>
      <p:ext uri="{BB962C8B-B14F-4D97-AF65-F5344CB8AC3E}">
        <p14:creationId xmlns:p14="http://schemas.microsoft.com/office/powerpoint/2010/main" val="138603256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pPr rtl="0"/>
            <a:fld id="{B36B7569-C296-40D0-91B2-4FF22ECF8763}" type="datetime1">
              <a:rPr lang="tr-TR" noProof="0" smtClean="0"/>
              <a:t>16.09.2025</a:t>
            </a:fld>
            <a:endParaRPr lang="tr-TR" noProof="0"/>
          </a:p>
        </p:txBody>
      </p:sp>
      <p:sp>
        <p:nvSpPr>
          <p:cNvPr id="8" name="Footer Placeholder 7"/>
          <p:cNvSpPr>
            <a:spLocks noGrp="1"/>
          </p:cNvSpPr>
          <p:nvPr>
            <p:ph type="ftr" sz="quarter" idx="11"/>
          </p:nvPr>
        </p:nvSpPr>
        <p:spPr/>
        <p:txBody>
          <a:bodyPr/>
          <a:lstStyle/>
          <a:p>
            <a:pPr rtl="0"/>
            <a:endParaRPr lang="tr-TR" noProof="0"/>
          </a:p>
        </p:txBody>
      </p:sp>
      <p:sp>
        <p:nvSpPr>
          <p:cNvPr id="9" name="Slide Number Placeholder 8"/>
          <p:cNvSpPr>
            <a:spLocks noGrp="1"/>
          </p:cNvSpPr>
          <p:nvPr>
            <p:ph type="sldNum" sz="quarter" idx="12"/>
          </p:nvPr>
        </p:nvSpPr>
        <p:spPr/>
        <p:txBody>
          <a:bodyPr/>
          <a:lstStyle/>
          <a:p>
            <a:pPr rtl="0"/>
            <a:fld id="{299DD5A9-4EF1-497E-92EF-2D23CF305E03}" type="slidenum">
              <a:rPr lang="tr-TR" noProof="0" smtClean="0"/>
              <a:t>‹#›</a:t>
            </a:fld>
            <a:endParaRPr lang="tr-TR" noProof="0"/>
          </a:p>
        </p:txBody>
      </p:sp>
    </p:spTree>
    <p:extLst>
      <p:ext uri="{BB962C8B-B14F-4D97-AF65-F5344CB8AC3E}">
        <p14:creationId xmlns:p14="http://schemas.microsoft.com/office/powerpoint/2010/main" val="385981448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pPr rtl="0"/>
            <a:fld id="{54ECC7D0-492E-438F-ACC5-29CE1606C92B}" type="datetime1">
              <a:rPr lang="tr-TR" noProof="0" smtClean="0"/>
              <a:t>16.09.2025</a:t>
            </a:fld>
            <a:endParaRPr lang="tr-TR" noProof="0"/>
          </a:p>
        </p:txBody>
      </p:sp>
      <p:sp>
        <p:nvSpPr>
          <p:cNvPr id="4" name="Footer Placeholder 3"/>
          <p:cNvSpPr>
            <a:spLocks noGrp="1"/>
          </p:cNvSpPr>
          <p:nvPr>
            <p:ph type="ftr" sz="quarter" idx="11"/>
          </p:nvPr>
        </p:nvSpPr>
        <p:spPr/>
        <p:txBody>
          <a:bodyPr/>
          <a:lstStyle/>
          <a:p>
            <a:pPr rtl="0"/>
            <a:endParaRPr lang="tr-TR" noProof="0"/>
          </a:p>
        </p:txBody>
      </p:sp>
      <p:sp>
        <p:nvSpPr>
          <p:cNvPr id="5" name="Slide Number Placeholder 4"/>
          <p:cNvSpPr>
            <a:spLocks noGrp="1"/>
          </p:cNvSpPr>
          <p:nvPr>
            <p:ph type="sldNum" sz="quarter" idx="12"/>
          </p:nvPr>
        </p:nvSpPr>
        <p:spPr/>
        <p:txBody>
          <a:bodyPr/>
          <a:lstStyle/>
          <a:p>
            <a:pPr rtl="0"/>
            <a:fld id="{299DD5A9-4EF1-497E-92EF-2D23CF305E03}" type="slidenum">
              <a:rPr lang="tr-TR" noProof="0" smtClean="0"/>
              <a:t>‹#›</a:t>
            </a:fld>
            <a:endParaRPr lang="tr-TR" noProof="0"/>
          </a:p>
        </p:txBody>
      </p:sp>
    </p:spTree>
    <p:extLst>
      <p:ext uri="{BB962C8B-B14F-4D97-AF65-F5344CB8AC3E}">
        <p14:creationId xmlns:p14="http://schemas.microsoft.com/office/powerpoint/2010/main" val="3854193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F1EDEE13-263F-493E-A32B-5AFA171221DA}" type="datetime1">
              <a:rPr lang="tr-TR" noProof="0" smtClean="0"/>
              <a:t>16.09.2025</a:t>
            </a:fld>
            <a:endParaRPr lang="tr-TR" noProof="0"/>
          </a:p>
        </p:txBody>
      </p:sp>
      <p:sp>
        <p:nvSpPr>
          <p:cNvPr id="3" name="Footer Placeholder 2"/>
          <p:cNvSpPr>
            <a:spLocks noGrp="1"/>
          </p:cNvSpPr>
          <p:nvPr>
            <p:ph type="ftr" sz="quarter" idx="11"/>
          </p:nvPr>
        </p:nvSpPr>
        <p:spPr/>
        <p:txBody>
          <a:bodyPr/>
          <a:lstStyle/>
          <a:p>
            <a:pPr rtl="0"/>
            <a:endParaRPr lang="tr-TR" noProof="0"/>
          </a:p>
        </p:txBody>
      </p:sp>
      <p:sp>
        <p:nvSpPr>
          <p:cNvPr id="4" name="Slide Number Placeholder 3"/>
          <p:cNvSpPr>
            <a:spLocks noGrp="1"/>
          </p:cNvSpPr>
          <p:nvPr>
            <p:ph type="sldNum" sz="quarter" idx="12"/>
          </p:nvPr>
        </p:nvSpPr>
        <p:spPr/>
        <p:txBody>
          <a:bodyPr/>
          <a:lstStyle/>
          <a:p>
            <a:pPr rtl="0"/>
            <a:fld id="{299DD5A9-4EF1-497E-92EF-2D23CF305E03}" type="slidenum">
              <a:rPr lang="tr-TR" noProof="0" smtClean="0"/>
              <a:t>‹#›</a:t>
            </a:fld>
            <a:endParaRPr lang="tr-TR" noProof="0"/>
          </a:p>
        </p:txBody>
      </p:sp>
    </p:spTree>
    <p:extLst>
      <p:ext uri="{BB962C8B-B14F-4D97-AF65-F5344CB8AC3E}">
        <p14:creationId xmlns:p14="http://schemas.microsoft.com/office/powerpoint/2010/main" val="1253794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1509A49-0291-40AA-8EBD-0C18A3D124BC}" type="datetime1">
              <a:rPr lang="tr-TR" noProof="0" smtClean="0"/>
              <a:t>16.09.2025</a:t>
            </a:fld>
            <a:endParaRPr lang="tr-TR" noProof="0">
              <a:latin typeface="Calibri" panose="020F0502020204030204" pitchFamily="34" charset="0"/>
              <a:cs typeface="Calibri" panose="020F0502020204030204" pitchFamily="34" charset="0"/>
            </a:endParaRPr>
          </a:p>
        </p:txBody>
      </p:sp>
      <p:sp>
        <p:nvSpPr>
          <p:cNvPr id="6" name="Footer Placeholder 5"/>
          <p:cNvSpPr>
            <a:spLocks noGrp="1"/>
          </p:cNvSpPr>
          <p:nvPr>
            <p:ph type="ftr" sz="quarter" idx="11"/>
          </p:nvPr>
        </p:nvSpPr>
        <p:spPr/>
        <p:txBody>
          <a:bodyPr/>
          <a:lstStyle/>
          <a:p>
            <a:endParaRPr lang="tr-TR" noProof="0">
              <a:latin typeface="Calibri" panose="020F0502020204030204" pitchFamily="34" charset="0"/>
              <a:cs typeface="Calibri" panose="020F0502020204030204" pitchFamily="34" charset="0"/>
            </a:endParaRPr>
          </a:p>
        </p:txBody>
      </p:sp>
      <p:sp>
        <p:nvSpPr>
          <p:cNvPr id="7" name="Slide Number Placeholder 6"/>
          <p:cNvSpPr>
            <a:spLocks noGrp="1"/>
          </p:cNvSpPr>
          <p:nvPr>
            <p:ph type="sldNum" sz="quarter" idx="12"/>
          </p:nvPr>
        </p:nvSpPr>
        <p:spPr/>
        <p:txBody>
          <a:bodyPr/>
          <a:lstStyle/>
          <a:p>
            <a:fld id="{299DD5A9-4EF1-497E-92EF-2D23CF305E03}" type="slidenum">
              <a:rPr lang="tr-TR" noProof="0" smtClean="0"/>
              <a:pPr/>
              <a:t>‹#›</a:t>
            </a:fld>
            <a:endParaRPr lang="tr-TR"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513979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1509A49-0291-40AA-8EBD-0C18A3D124BC}" type="datetime1">
              <a:rPr lang="tr-TR" noProof="0" smtClean="0"/>
              <a:t>16.09.2025</a:t>
            </a:fld>
            <a:endParaRPr lang="tr-TR" noProof="0">
              <a:latin typeface="Calibri" panose="020F0502020204030204" pitchFamily="34" charset="0"/>
              <a:cs typeface="Calibri" panose="020F0502020204030204" pitchFamily="34" charset="0"/>
            </a:endParaRPr>
          </a:p>
        </p:txBody>
      </p:sp>
      <p:sp>
        <p:nvSpPr>
          <p:cNvPr id="6" name="Footer Placeholder 5"/>
          <p:cNvSpPr>
            <a:spLocks noGrp="1"/>
          </p:cNvSpPr>
          <p:nvPr>
            <p:ph type="ftr" sz="quarter" idx="11"/>
          </p:nvPr>
        </p:nvSpPr>
        <p:spPr/>
        <p:txBody>
          <a:bodyPr/>
          <a:lstStyle/>
          <a:p>
            <a:endParaRPr lang="tr-TR" noProof="0">
              <a:latin typeface="Calibri" panose="020F0502020204030204" pitchFamily="34" charset="0"/>
              <a:cs typeface="Calibri" panose="020F0502020204030204" pitchFamily="34" charset="0"/>
            </a:endParaRPr>
          </a:p>
        </p:txBody>
      </p:sp>
      <p:sp>
        <p:nvSpPr>
          <p:cNvPr id="7" name="Slide Number Placeholder 6"/>
          <p:cNvSpPr>
            <a:spLocks noGrp="1"/>
          </p:cNvSpPr>
          <p:nvPr>
            <p:ph type="sldNum" sz="quarter" idx="12"/>
          </p:nvPr>
        </p:nvSpPr>
        <p:spPr/>
        <p:txBody>
          <a:bodyPr/>
          <a:lstStyle/>
          <a:p>
            <a:fld id="{299DD5A9-4EF1-497E-92EF-2D23CF305E03}" type="slidenum">
              <a:rPr lang="tr-TR" noProof="0" smtClean="0"/>
              <a:pPr/>
              <a:t>‹#›</a:t>
            </a:fld>
            <a:endParaRPr lang="tr-TR"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01642373"/>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1509A49-0291-40AA-8EBD-0C18A3D124BC}" type="datetime1">
              <a:rPr lang="tr-TR" noProof="0" smtClean="0"/>
              <a:t>16.09.2025</a:t>
            </a:fld>
            <a:endParaRPr lang="tr-TR" noProof="0">
              <a:latin typeface="Calibri" panose="020F0502020204030204" pitchFamily="34" charset="0"/>
              <a:cs typeface="Calibri" panose="020F0502020204030204" pitchFamily="34" charset="0"/>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noProof="0">
              <a:latin typeface="Calibri" panose="020F0502020204030204" pitchFamily="34" charset="0"/>
              <a:cs typeface="Calibri" panose="020F0502020204030204" pitchFamily="34" charset="0"/>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99DD5A9-4EF1-497E-92EF-2D23CF305E03}" type="slidenum">
              <a:rPr lang="tr-TR" noProof="0" smtClean="0"/>
              <a:pPr/>
              <a:t>‹#›</a:t>
            </a:fld>
            <a:endParaRPr lang="tr-TR" noProof="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228546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95245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361267"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5887"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271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2712"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5886"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Isosceles Triangle 20">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5887"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Freeform: Shape 22">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54188DD-3717-47D0-B979-D111D81B46AA}"/>
              </a:ext>
            </a:extLst>
          </p:cNvPr>
          <p:cNvSpPr>
            <a:spLocks noGrp="1"/>
          </p:cNvSpPr>
          <p:nvPr>
            <p:ph type="ctrTitle"/>
          </p:nvPr>
        </p:nvSpPr>
        <p:spPr>
          <a:xfrm>
            <a:off x="-345454" y="1829540"/>
            <a:ext cx="10969748" cy="2849671"/>
          </a:xfrm>
        </p:spPr>
        <p:txBody>
          <a:bodyPr rtlCol="0">
            <a:noAutofit/>
          </a:bodyPr>
          <a:lstStyle/>
          <a:p>
            <a:pPr algn="ctr">
              <a:lnSpc>
                <a:spcPct val="150000"/>
              </a:lnSpc>
            </a:pPr>
            <a:r>
              <a:rPr lang="tr-TR" sz="4400" b="1" dirty="0">
                <a:solidFill>
                  <a:srgbClr val="FFFFFF"/>
                </a:solidFill>
              </a:rPr>
              <a:t>YÜKSEK ÖĞRETİM KURUMLARI SINAVI </a:t>
            </a:r>
            <a:br>
              <a:rPr lang="tr-TR" sz="4400" b="1" dirty="0">
                <a:solidFill>
                  <a:srgbClr val="FFFFFF"/>
                </a:solidFill>
              </a:rPr>
            </a:br>
            <a:r>
              <a:rPr lang="tr-TR" sz="4400" b="1" dirty="0">
                <a:solidFill>
                  <a:srgbClr val="FFFFFF"/>
                </a:solidFill>
              </a:rPr>
              <a:t> (YÖS</a:t>
            </a:r>
            <a:r>
              <a:rPr lang="tr-TR" sz="4400" dirty="0">
                <a:solidFill>
                  <a:srgbClr val="FFFFFF"/>
                </a:solidFill>
              </a:rPr>
              <a:t>)</a:t>
            </a:r>
            <a:endParaRPr lang="tr-TR" sz="4400" dirty="0">
              <a:solidFill>
                <a:srgbClr val="FFFFFF"/>
              </a:solidFill>
              <a:latin typeface="Times New Roman" panose="02020603050405020304" pitchFamily="18" charset="0"/>
            </a:endParaRPr>
          </a:p>
        </p:txBody>
      </p:sp>
      <p:sp>
        <p:nvSpPr>
          <p:cNvPr id="25" name="Isosceles Triangle 24">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92146"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7017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95E575F-7941-6AA8-EED8-97A96F1E5BF2}"/>
              </a:ext>
            </a:extLst>
          </p:cNvPr>
          <p:cNvSpPr>
            <a:spLocks noGrp="1"/>
          </p:cNvSpPr>
          <p:nvPr>
            <p:ph idx="1"/>
          </p:nvPr>
        </p:nvSpPr>
        <p:spPr>
          <a:xfrm>
            <a:off x="234169" y="368261"/>
            <a:ext cx="8702441" cy="5755733"/>
          </a:xfrm>
        </p:spPr>
        <p:txBody>
          <a:bodyPr>
            <a:normAutofit/>
          </a:bodyPr>
          <a:lstStyle/>
          <a:p>
            <a:pPr algn="ctr">
              <a:lnSpc>
                <a:spcPct val="150000"/>
              </a:lnSpc>
              <a:spcAft>
                <a:spcPts val="800"/>
              </a:spcAft>
            </a:pPr>
            <a:r>
              <a:rPr lang="tr-TR" sz="4000" b="1" kern="0" dirty="0">
                <a:solidFill>
                  <a:srgbClr val="191919"/>
                </a:solidFill>
                <a:effectLst/>
                <a:latin typeface="Arial" panose="020B0604020202020204" pitchFamily="34" charset="0"/>
                <a:ea typeface="Times New Roman" panose="02020603050405020304" pitchFamily="18" charset="0"/>
                <a:cs typeface="Times New Roman" panose="02020603050405020304" pitchFamily="18" charset="0"/>
              </a:rPr>
              <a:t>TR - YÖS NEDİR? </a:t>
            </a:r>
            <a:endParaRPr lang="tr-TR" sz="4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tr-TR" sz="2400" b="1" kern="0" dirty="0">
              <a:solidFill>
                <a:schemeClr val="accent6">
                  <a:lumMod val="50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50000"/>
              </a:lnSpc>
              <a:spcAft>
                <a:spcPts val="800"/>
              </a:spcAft>
            </a:pPr>
            <a:r>
              <a:rPr lang="tr-TR" sz="2400" b="1" kern="0" dirty="0">
                <a:solidFill>
                  <a:schemeClr val="accent6">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ÖSYM tarafından yapılan Türkiye Yurt Dışından Öğrenci Kabul Sınavı (TR-YÖS), Türkiye'deki yükseköğretim kurumlarında öğrenim görmek isteyen öğrencilerin girecekleri ve sonuçlarını bu kurumlara kabul için başvururken kullanabilecekleri bir sınavdır. </a:t>
            </a:r>
          </a:p>
          <a:p>
            <a:pPr algn="just">
              <a:lnSpc>
                <a:spcPct val="150000"/>
              </a:lnSpc>
              <a:spcAft>
                <a:spcPts val="800"/>
              </a:spcAft>
            </a:pPr>
            <a:endParaRPr lang="tr-TR" sz="2000" b="1" kern="0" dirty="0">
              <a:solidFill>
                <a:schemeClr val="accent6">
                  <a:lumMod val="50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tr-TR" sz="2800" dirty="0"/>
          </a:p>
        </p:txBody>
      </p:sp>
    </p:spTree>
    <p:extLst>
      <p:ext uri="{BB962C8B-B14F-4D97-AF65-F5344CB8AC3E}">
        <p14:creationId xmlns:p14="http://schemas.microsoft.com/office/powerpoint/2010/main" val="2507409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38657A-8B7E-4B6C-A10E-806AE7B7F95B}"/>
              </a:ext>
            </a:extLst>
          </p:cNvPr>
          <p:cNvSpPr>
            <a:spLocks noGrp="1"/>
          </p:cNvSpPr>
          <p:nvPr>
            <p:ph type="title"/>
          </p:nvPr>
        </p:nvSpPr>
        <p:spPr/>
        <p:txBody>
          <a:bodyPr rtlCol="0">
            <a:normAutofit fontScale="90000"/>
          </a:bodyPr>
          <a:lstStyle/>
          <a:p>
            <a:r>
              <a:rPr lang="tr-TR" sz="3200" b="1" kern="0" dirty="0">
                <a:solidFill>
                  <a:schemeClr val="accent4">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YÖS İÇERİĞİ, SORU SAYISI, SINAV SÜRESİ</a:t>
            </a:r>
            <a:br>
              <a:rPr lang="tr-TR" sz="3200" kern="100" dirty="0">
                <a:effectLst/>
                <a:highlight>
                  <a:srgbClr val="FEFEFE"/>
                </a:highlight>
                <a:latin typeface="Calibri" panose="020F0502020204030204" pitchFamily="34" charset="0"/>
                <a:ea typeface="Calibri" panose="020F0502020204030204" pitchFamily="34" charset="0"/>
                <a:cs typeface="Times New Roman" panose="02020603050405020304" pitchFamily="18" charset="0"/>
              </a:rPr>
            </a:br>
            <a:endParaRPr lang="tr-TR" sz="6000" dirty="0">
              <a:latin typeface="Times New Roman" panose="02020603050405020304" pitchFamily="18" charset="0"/>
            </a:endParaRPr>
          </a:p>
        </p:txBody>
      </p:sp>
      <p:sp>
        <p:nvSpPr>
          <p:cNvPr id="4" name="Dikdörtgen: Köşeleri Yuvarlatılmış 3">
            <a:extLst>
              <a:ext uri="{FF2B5EF4-FFF2-40B4-BE49-F238E27FC236}">
                <a16:creationId xmlns:a16="http://schemas.microsoft.com/office/drawing/2014/main" id="{A88F9531-10C2-869B-A7E4-721B48795186}"/>
              </a:ext>
            </a:extLst>
          </p:cNvPr>
          <p:cNvSpPr/>
          <p:nvPr/>
        </p:nvSpPr>
        <p:spPr>
          <a:xfrm>
            <a:off x="243010" y="1400420"/>
            <a:ext cx="8797295" cy="160630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spcAft>
                <a:spcPts val="800"/>
              </a:spcAft>
            </a:pPr>
            <a:r>
              <a:rPr lang="tr-TR" sz="2000" b="1" kern="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TR – YÖS mayıs ve kasım aylarında yılda iki defa TR – YÖS-1 ve TR – YÖS-2 olarak uygulanır</a:t>
            </a:r>
            <a:r>
              <a:rPr lang="tr-TR" sz="2000" b="1" kern="0" dirty="0">
                <a:solidFill>
                  <a:srgbClr val="191919"/>
                </a:solidFill>
                <a:effectLst/>
                <a:latin typeface="Arial" panose="020B0604020202020204" pitchFamily="34" charset="0"/>
                <a:ea typeface="Times New Roman" panose="02020603050405020304" pitchFamily="18" charset="0"/>
                <a:cs typeface="Times New Roman" panose="02020603050405020304" pitchFamily="18" charset="0"/>
              </a:rPr>
              <a:t>.</a:t>
            </a:r>
            <a:endParaRPr lang="tr-TR" sz="20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ikdörtgen: Köşeleri Yuvarlatılmış 4">
            <a:extLst>
              <a:ext uri="{FF2B5EF4-FFF2-40B4-BE49-F238E27FC236}">
                <a16:creationId xmlns:a16="http://schemas.microsoft.com/office/drawing/2014/main" id="{1FED1E3D-0A24-A3A5-DFD9-9BF4731BFBD2}"/>
              </a:ext>
            </a:extLst>
          </p:cNvPr>
          <p:cNvSpPr/>
          <p:nvPr/>
        </p:nvSpPr>
        <p:spPr>
          <a:xfrm>
            <a:off x="259777" y="3147732"/>
            <a:ext cx="8863283" cy="206465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spcAft>
                <a:spcPts val="800"/>
              </a:spcAft>
            </a:pPr>
            <a:r>
              <a:rPr lang="tr-TR" sz="2000" b="1" kern="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Sınavda adaylara, Sayısal Yetenek Testi ile Temel Matematik Testi uygulanacaktır. </a:t>
            </a:r>
          </a:p>
          <a:p>
            <a:pPr algn="just">
              <a:spcAft>
                <a:spcPts val="800"/>
              </a:spcAft>
            </a:pPr>
            <a:r>
              <a:rPr lang="tr-TR" sz="2000" b="1" kern="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Sayısal Yetenek Testinde 40 soru, </a:t>
            </a:r>
          </a:p>
          <a:p>
            <a:pPr algn="just">
              <a:spcAft>
                <a:spcPts val="800"/>
              </a:spcAft>
            </a:pPr>
            <a:r>
              <a:rPr lang="tr-TR" sz="2000" b="1" kern="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Temel Matematik Testinde 40 soru </a:t>
            </a:r>
          </a:p>
          <a:p>
            <a:pPr algn="just">
              <a:spcAft>
                <a:spcPts val="800"/>
              </a:spcAft>
            </a:pPr>
            <a:endParaRPr lang="tr-TR" b="1" kern="100" dirty="0">
              <a:solidFill>
                <a:srgbClr val="002060"/>
              </a:solidFill>
              <a:effectLst/>
              <a:highlight>
                <a:srgbClr val="FEFEFE"/>
              </a:highlight>
              <a:latin typeface="Calibri" panose="020F0502020204030204" pitchFamily="34" charset="0"/>
              <a:ea typeface="Calibri" panose="020F0502020204030204" pitchFamily="34" charset="0"/>
              <a:cs typeface="Times New Roman" panose="02020603050405020304" pitchFamily="18" charset="0"/>
            </a:endParaRPr>
          </a:p>
        </p:txBody>
      </p:sp>
      <p:sp>
        <p:nvSpPr>
          <p:cNvPr id="6" name="Dikdörtgen: Köşeleri Yuvarlatılmış 5">
            <a:extLst>
              <a:ext uri="{FF2B5EF4-FFF2-40B4-BE49-F238E27FC236}">
                <a16:creationId xmlns:a16="http://schemas.microsoft.com/office/drawing/2014/main" id="{39CDADCE-5DA3-FD08-09A6-F3DF59358844}"/>
              </a:ext>
            </a:extLst>
          </p:cNvPr>
          <p:cNvSpPr/>
          <p:nvPr/>
        </p:nvSpPr>
        <p:spPr>
          <a:xfrm>
            <a:off x="377072" y="5353397"/>
            <a:ext cx="8729221" cy="112221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tr-TR" sz="2400" b="1" dirty="0">
                <a:solidFill>
                  <a:schemeClr val="bg1"/>
                </a:solidFill>
              </a:rPr>
              <a:t>İki testte toplam 80 soru bulunmaktadır</a:t>
            </a:r>
            <a:r>
              <a:rPr lang="tr-TR" dirty="0">
                <a:solidFill>
                  <a:schemeClr val="bg1"/>
                </a:solidFill>
              </a:rPr>
              <a:t>.</a:t>
            </a:r>
          </a:p>
        </p:txBody>
      </p:sp>
    </p:spTree>
    <p:extLst>
      <p:ext uri="{BB962C8B-B14F-4D97-AF65-F5344CB8AC3E}">
        <p14:creationId xmlns:p14="http://schemas.microsoft.com/office/powerpoint/2010/main" val="463697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688463B-F91F-5198-7CD4-B7EE288FE2F6}"/>
              </a:ext>
            </a:extLst>
          </p:cNvPr>
          <p:cNvSpPr>
            <a:spLocks noGrp="1"/>
          </p:cNvSpPr>
          <p:nvPr>
            <p:ph idx="1"/>
          </p:nvPr>
        </p:nvSpPr>
        <p:spPr>
          <a:xfrm>
            <a:off x="657789" y="513310"/>
            <a:ext cx="8712454" cy="5831379"/>
          </a:xfrm>
        </p:spPr>
        <p:txBody>
          <a:bodyPr>
            <a:normAutofit fontScale="85000" lnSpcReduction="20000"/>
          </a:bodyPr>
          <a:lstStyle/>
          <a:p>
            <a:pPr algn="just">
              <a:lnSpc>
                <a:spcPct val="150000"/>
              </a:lnSpc>
              <a:spcAft>
                <a:spcPts val="800"/>
              </a:spcAft>
            </a:pPr>
            <a:r>
              <a:rPr lang="tr-TR" sz="3900" b="1" u="sng" kern="0" dirty="0">
                <a:solidFill>
                  <a:schemeClr val="tx1"/>
                </a:solidFill>
                <a:effectLst/>
                <a:latin typeface="+mn-lt"/>
                <a:ea typeface="Times New Roman" panose="02020603050405020304" pitchFamily="18" charset="0"/>
                <a:cs typeface="Times New Roman" panose="02020603050405020304" pitchFamily="18" charset="0"/>
              </a:rPr>
              <a:t>TR – YÖS BAŞVURULARI</a:t>
            </a:r>
            <a:endParaRPr lang="tr-TR" sz="3900" b="1" u="sng" kern="100" dirty="0">
              <a:solidFill>
                <a:schemeClr val="tx1"/>
              </a:solidFill>
              <a:effectLst/>
              <a:latin typeface="+mn-lt"/>
              <a:ea typeface="Calibri" panose="020F0502020204030204" pitchFamily="34" charset="0"/>
              <a:cs typeface="Times New Roman" panose="02020603050405020304" pitchFamily="18" charset="0"/>
            </a:endParaRPr>
          </a:p>
          <a:p>
            <a:pPr algn="just">
              <a:lnSpc>
                <a:spcPct val="150000"/>
              </a:lnSpc>
              <a:spcAft>
                <a:spcPts val="800"/>
              </a:spcAft>
            </a:pPr>
            <a:r>
              <a:rPr lang="tr-TR" sz="2400" b="1" kern="0" dirty="0">
                <a:solidFill>
                  <a:schemeClr val="accent4">
                    <a:lumMod val="50000"/>
                  </a:schemeClr>
                </a:solidFill>
                <a:effectLst/>
                <a:latin typeface="+mn-lt"/>
                <a:ea typeface="Times New Roman" panose="02020603050405020304" pitchFamily="18" charset="0"/>
                <a:cs typeface="Times New Roman" panose="02020603050405020304" pitchFamily="18" charset="0"/>
              </a:rPr>
              <a:t>Fotoğraflı Türkiye Cumhuriyeti Kimlik Kartı olan adaylar: </a:t>
            </a:r>
            <a:endParaRPr lang="tr-TR" sz="2400" b="1" kern="100" dirty="0">
              <a:solidFill>
                <a:schemeClr val="accent4">
                  <a:lumMod val="50000"/>
                </a:schemeClr>
              </a:solidFill>
              <a:effectLst/>
              <a:latin typeface="+mn-lt"/>
              <a:ea typeface="Calibri" panose="020F0502020204030204" pitchFamily="34" charset="0"/>
              <a:cs typeface="Times New Roman" panose="02020603050405020304" pitchFamily="18" charset="0"/>
            </a:endParaRPr>
          </a:p>
          <a:p>
            <a:pPr algn="just">
              <a:lnSpc>
                <a:spcPct val="150000"/>
              </a:lnSpc>
            </a:pPr>
            <a:r>
              <a:rPr lang="tr-TR" sz="2400" b="1" kern="0" dirty="0">
                <a:solidFill>
                  <a:schemeClr val="accent4">
                    <a:lumMod val="50000"/>
                  </a:schemeClr>
                </a:solidFill>
                <a:effectLst/>
                <a:latin typeface="+mn-lt"/>
                <a:ea typeface="Times New Roman" panose="02020603050405020304" pitchFamily="18" charset="0"/>
              </a:rPr>
              <a:t>ÖSYM Aday İşlemleri Sisteminde hiçbir kaydı olmayan adaylardan İçişleri Bakanlığı Nüfus ve Vatandaşlık İşleri Genel Müdürlüğü Nüfus Müdürlüklerinden fotoğraflı Türkiye Cumhuriyeti Kimlik Kartı edinmiş olan adaylar, e-Devlet şifreleriyle “e-Devlet Kapısı” uygulaması üzerinden ÖSYM Aday İşlemleri Sistemine kayıt olabileceklerdir.</a:t>
            </a:r>
          </a:p>
          <a:p>
            <a:pPr algn="just">
              <a:lnSpc>
                <a:spcPct val="150000"/>
              </a:lnSpc>
            </a:pPr>
            <a:r>
              <a:rPr lang="tr-TR" sz="2400" b="1" kern="0" dirty="0">
                <a:solidFill>
                  <a:schemeClr val="bg2">
                    <a:lumMod val="50000"/>
                  </a:schemeClr>
                </a:solidFill>
                <a:effectLst/>
                <a:latin typeface="+mn-lt"/>
                <a:ea typeface="Times New Roman" panose="02020603050405020304" pitchFamily="18" charset="0"/>
              </a:rPr>
              <a:t> Bu durumdaki adaylar başvurularını, başvuru süresi içinde bireysel olarak internet aracılığıyla ÖSYM’nin https://tryos.osym.gov.tr internet adresinden yapabilecekler ve süresi içinde sınav ücretini ödeyerek başvurularını tamamlayabileceklerdir. </a:t>
            </a:r>
          </a:p>
        </p:txBody>
      </p:sp>
    </p:spTree>
    <p:extLst>
      <p:ext uri="{BB962C8B-B14F-4D97-AF65-F5344CB8AC3E}">
        <p14:creationId xmlns:p14="http://schemas.microsoft.com/office/powerpoint/2010/main" val="1469927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FA6A989-6B55-C52E-954A-D1A32EDD1CD7}"/>
              </a:ext>
            </a:extLst>
          </p:cNvPr>
          <p:cNvSpPr>
            <a:spLocks noGrp="1"/>
          </p:cNvSpPr>
          <p:nvPr>
            <p:ph idx="1"/>
          </p:nvPr>
        </p:nvSpPr>
        <p:spPr>
          <a:xfrm>
            <a:off x="346705" y="571500"/>
            <a:ext cx="9098953" cy="5715000"/>
          </a:xfrm>
        </p:spPr>
        <p:txBody>
          <a:bodyPr>
            <a:normAutofit fontScale="70000" lnSpcReduction="20000"/>
          </a:bodyPr>
          <a:lstStyle/>
          <a:p>
            <a:pPr algn="just">
              <a:lnSpc>
                <a:spcPct val="150000"/>
              </a:lnSpc>
            </a:pPr>
            <a:r>
              <a:rPr lang="tr-TR" sz="2800" b="1" kern="0" dirty="0">
                <a:solidFill>
                  <a:schemeClr val="accent4">
                    <a:lumMod val="50000"/>
                  </a:schemeClr>
                </a:solidFill>
                <a:effectLst/>
                <a:latin typeface="+mn-lt"/>
                <a:ea typeface="Times New Roman" panose="02020603050405020304" pitchFamily="18" charset="0"/>
              </a:rPr>
              <a:t>Hem ÖSYM Aday İşlemleri Sisteminde kaydı olan hem de İçişleri Bakanlığı Nüfus ve Vatandaşlık İşleri Genel Müdürlüğü Nüfus Müdürlüklerinden fotoğraflı Türkiye Cumhuriyeti Kimlik Kartı edinen adaylardan, ÖSYM Aday İşlemleri Sisteminde geçerli veya geçersiz bir fotoğrafı bulunanlar da başvurularını, sınava başvuru süresi içinde şahsi olarak internet aracılığıyla ÖSYM’nin https://tryos.osym.gov.tr internet adresinden yapabilecekler ve süresi içinde sınav ücretini ödeyerek başvurularını tamamlayabileceklerdir</a:t>
            </a:r>
            <a:r>
              <a:rPr lang="tr-TR" sz="2400" b="1" kern="0" dirty="0">
                <a:solidFill>
                  <a:schemeClr val="accent4">
                    <a:lumMod val="50000"/>
                  </a:schemeClr>
                </a:solidFill>
                <a:effectLst/>
                <a:latin typeface="+mn-lt"/>
                <a:ea typeface="Times New Roman" panose="02020603050405020304" pitchFamily="18" charset="0"/>
              </a:rPr>
              <a:t>.</a:t>
            </a:r>
          </a:p>
          <a:p>
            <a:pPr algn="just">
              <a:lnSpc>
                <a:spcPct val="150000"/>
              </a:lnSpc>
            </a:pPr>
            <a:endParaRPr lang="tr-TR" sz="2400" b="1" kern="0" dirty="0">
              <a:solidFill>
                <a:schemeClr val="accent4">
                  <a:lumMod val="50000"/>
                </a:schemeClr>
              </a:solidFill>
              <a:effectLst/>
              <a:latin typeface="+mn-lt"/>
              <a:ea typeface="Times New Roman" panose="02020603050405020304" pitchFamily="18" charset="0"/>
            </a:endParaRPr>
          </a:p>
          <a:p>
            <a:pPr algn="just">
              <a:lnSpc>
                <a:spcPct val="150000"/>
              </a:lnSpc>
            </a:pPr>
            <a:r>
              <a:rPr lang="tr-TR" sz="2800" b="1" kern="0" dirty="0">
                <a:solidFill>
                  <a:schemeClr val="accent4">
                    <a:lumMod val="50000"/>
                  </a:schemeClr>
                </a:solidFill>
                <a:effectLst/>
                <a:latin typeface="+mn-lt"/>
                <a:ea typeface="Times New Roman" panose="02020603050405020304" pitchFamily="18" charset="0"/>
              </a:rPr>
              <a:t> </a:t>
            </a:r>
            <a:r>
              <a:rPr lang="tr-TR" sz="2800" b="1" kern="0" dirty="0">
                <a:solidFill>
                  <a:schemeClr val="bg2">
                    <a:lumMod val="50000"/>
                  </a:schemeClr>
                </a:solidFill>
                <a:effectLst/>
                <a:latin typeface="+mn-lt"/>
                <a:ea typeface="Times New Roman" panose="02020603050405020304" pitchFamily="18" charset="0"/>
              </a:rPr>
              <a:t>Bu durumdaki adayların ÖSYM Aday İşlemleri Sistemi’ndeki fotoğrafları, sınava başvuru esnasında Türkiye Cumhuriyeti Kimlik Kartındaki fotoğraflarıyla otomatik olarak güncellenecektir.</a:t>
            </a:r>
            <a:endParaRPr lang="tr-TR" sz="3300" b="1" dirty="0">
              <a:solidFill>
                <a:schemeClr val="bg2">
                  <a:lumMod val="50000"/>
                </a:schemeClr>
              </a:solidFill>
              <a:latin typeface="+mn-lt"/>
            </a:endParaRPr>
          </a:p>
        </p:txBody>
      </p:sp>
    </p:spTree>
    <p:extLst>
      <p:ext uri="{BB962C8B-B14F-4D97-AF65-F5344CB8AC3E}">
        <p14:creationId xmlns:p14="http://schemas.microsoft.com/office/powerpoint/2010/main" val="3435442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Metin kutusu 10">
            <a:extLst>
              <a:ext uri="{FF2B5EF4-FFF2-40B4-BE49-F238E27FC236}">
                <a16:creationId xmlns:a16="http://schemas.microsoft.com/office/drawing/2014/main" id="{6F8580B7-E40D-0589-15F0-21F24D3B8479}"/>
              </a:ext>
            </a:extLst>
          </p:cNvPr>
          <p:cNvSpPr txBox="1"/>
          <p:nvPr/>
        </p:nvSpPr>
        <p:spPr>
          <a:xfrm>
            <a:off x="728112" y="415378"/>
            <a:ext cx="9145981" cy="2535951"/>
          </a:xfrm>
          <a:prstGeom prst="rect">
            <a:avLst/>
          </a:prstGeom>
          <a:noFill/>
        </p:spPr>
        <p:txBody>
          <a:bodyPr wrap="square">
            <a:spAutoFit/>
          </a:bodyPr>
          <a:lstStyle/>
          <a:p>
            <a:pPr algn="just">
              <a:lnSpc>
                <a:spcPct val="150000"/>
              </a:lnSpc>
              <a:spcAft>
                <a:spcPts val="800"/>
              </a:spcAft>
            </a:pPr>
            <a:r>
              <a:rPr lang="tr-TR" sz="3200" b="1" kern="0" dirty="0">
                <a:solidFill>
                  <a:schemeClr val="accent4">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TR – YÖS PUANLAMASI</a:t>
            </a:r>
            <a:endParaRPr lang="tr-TR" sz="3200" b="1" kern="100"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50000"/>
              </a:lnSpc>
              <a:buFont typeface="Arial" panose="020B0604020202020204" pitchFamily="34" charset="0"/>
              <a:buChar char="•"/>
            </a:pPr>
            <a:r>
              <a:rPr lang="tr-TR" sz="2400" b="1" kern="0" dirty="0">
                <a:solidFill>
                  <a:schemeClr val="accent4">
                    <a:lumMod val="50000"/>
                  </a:schemeClr>
                </a:solidFill>
                <a:effectLst/>
                <a:latin typeface="Arial" panose="020B0604020202020204" pitchFamily="34" charset="0"/>
                <a:ea typeface="Times New Roman" panose="02020603050405020304" pitchFamily="18" charset="0"/>
              </a:rPr>
              <a:t>Sınavda adaylara, Sayısal Yetenek Testi ile Temel Matematik Testi uygulanacaktır. Sayısal Yetenek Testinde 40 soru, Temel Matematik Testinde 40 soru olacaktır. </a:t>
            </a:r>
            <a:endParaRPr lang="tr-TR" sz="2400" b="1" dirty="0">
              <a:solidFill>
                <a:schemeClr val="accent4">
                  <a:lumMod val="50000"/>
                </a:schemeClr>
              </a:solidFill>
            </a:endParaRPr>
          </a:p>
        </p:txBody>
      </p:sp>
      <p:sp>
        <p:nvSpPr>
          <p:cNvPr id="13" name="Metin kutusu 12">
            <a:extLst>
              <a:ext uri="{FF2B5EF4-FFF2-40B4-BE49-F238E27FC236}">
                <a16:creationId xmlns:a16="http://schemas.microsoft.com/office/drawing/2014/main" id="{5B1BB1C9-AB36-0D06-7EA2-2A654D17F32C}"/>
              </a:ext>
            </a:extLst>
          </p:cNvPr>
          <p:cNvSpPr txBox="1"/>
          <p:nvPr/>
        </p:nvSpPr>
        <p:spPr>
          <a:xfrm>
            <a:off x="630737" y="3429000"/>
            <a:ext cx="9158515" cy="1694695"/>
          </a:xfrm>
          <a:prstGeom prst="rect">
            <a:avLst/>
          </a:prstGeom>
          <a:noFill/>
        </p:spPr>
        <p:txBody>
          <a:bodyPr wrap="square">
            <a:spAutoFit/>
          </a:bodyPr>
          <a:lstStyle/>
          <a:p>
            <a:pPr marL="342900" indent="-342900" algn="just">
              <a:lnSpc>
                <a:spcPct val="150000"/>
              </a:lnSpc>
              <a:buFont typeface="Arial" panose="020B0604020202020204" pitchFamily="34" charset="0"/>
              <a:buChar char="•"/>
            </a:pPr>
            <a:r>
              <a:rPr lang="tr-TR" sz="2400" b="1" kern="0" dirty="0">
                <a:solidFill>
                  <a:schemeClr val="accent4">
                    <a:lumMod val="50000"/>
                  </a:schemeClr>
                </a:solidFill>
                <a:effectLst/>
                <a:latin typeface="Arial" panose="020B0604020202020204" pitchFamily="34" charset="0"/>
                <a:ea typeface="Times New Roman" panose="02020603050405020304" pitchFamily="18" charset="0"/>
              </a:rPr>
              <a:t>Sınavda uygulanan testlere verilen cevaplar, her test için ayrı ayrı değerlendirmeye alınacaktır. Adayların, testlerden her biri için birer standart puanı hesaplanacaktır.</a:t>
            </a:r>
            <a:endParaRPr lang="tr-TR" sz="2400" b="1" dirty="0"/>
          </a:p>
        </p:txBody>
      </p:sp>
    </p:spTree>
    <p:extLst>
      <p:ext uri="{BB962C8B-B14F-4D97-AF65-F5344CB8AC3E}">
        <p14:creationId xmlns:p14="http://schemas.microsoft.com/office/powerpoint/2010/main" val="921984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etin kutusu 10">
            <a:extLst>
              <a:ext uri="{FF2B5EF4-FFF2-40B4-BE49-F238E27FC236}">
                <a16:creationId xmlns:a16="http://schemas.microsoft.com/office/drawing/2014/main" id="{6F8580B7-E40D-0589-15F0-21F24D3B8479}"/>
              </a:ext>
            </a:extLst>
          </p:cNvPr>
          <p:cNvSpPr txBox="1"/>
          <p:nvPr/>
        </p:nvSpPr>
        <p:spPr>
          <a:xfrm>
            <a:off x="2124030" y="355258"/>
            <a:ext cx="9145981" cy="751488"/>
          </a:xfrm>
          <a:prstGeom prst="rect">
            <a:avLst/>
          </a:prstGeom>
          <a:noFill/>
        </p:spPr>
        <p:txBody>
          <a:bodyPr wrap="square">
            <a:spAutoFit/>
          </a:bodyPr>
          <a:lstStyle/>
          <a:p>
            <a:pPr algn="just">
              <a:lnSpc>
                <a:spcPct val="150000"/>
              </a:lnSpc>
              <a:spcAft>
                <a:spcPts val="800"/>
              </a:spcAft>
            </a:pPr>
            <a:r>
              <a:rPr lang="tr-TR" sz="3200" b="1" kern="0" dirty="0">
                <a:solidFill>
                  <a:schemeClr val="accent4">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TR – YÖS PUANLAMASI</a:t>
            </a:r>
            <a:endParaRPr lang="tr-TR" sz="3200" b="1" kern="100"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Metin kutusu 13">
            <a:extLst>
              <a:ext uri="{FF2B5EF4-FFF2-40B4-BE49-F238E27FC236}">
                <a16:creationId xmlns:a16="http://schemas.microsoft.com/office/drawing/2014/main" id="{9069FDB9-6122-C747-D84D-D2A822074DF1}"/>
              </a:ext>
            </a:extLst>
          </p:cNvPr>
          <p:cNvSpPr txBox="1"/>
          <p:nvPr/>
        </p:nvSpPr>
        <p:spPr>
          <a:xfrm>
            <a:off x="408004" y="1216493"/>
            <a:ext cx="9259451" cy="4967065"/>
          </a:xfrm>
          <a:prstGeom prst="rect">
            <a:avLst/>
          </a:prstGeom>
          <a:noFill/>
        </p:spPr>
        <p:txBody>
          <a:bodyPr wrap="square">
            <a:spAutoFit/>
          </a:bodyPr>
          <a:lstStyle/>
          <a:p>
            <a:pPr marL="342900" indent="-342900" algn="just">
              <a:lnSpc>
                <a:spcPct val="150000"/>
              </a:lnSpc>
              <a:spcAft>
                <a:spcPts val="800"/>
              </a:spcAft>
              <a:buFont typeface="Wingdings" panose="05000000000000000000" pitchFamily="2" charset="2"/>
              <a:buChar char="q"/>
            </a:pPr>
            <a:r>
              <a:rPr lang="tr-TR" sz="2000" b="1" kern="0" dirty="0">
                <a:solidFill>
                  <a:schemeClr val="accent4">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Bu ortalama ve standart sapma kullanılarak  adaylar için ortalaması 50, standart sapması  10 olan standart puanlar hesaplanacaktır. </a:t>
            </a:r>
          </a:p>
          <a:p>
            <a:pPr marL="342900" indent="-342900" algn="just">
              <a:lnSpc>
                <a:spcPct val="150000"/>
              </a:lnSpc>
              <a:spcAft>
                <a:spcPts val="800"/>
              </a:spcAft>
              <a:buFont typeface="Wingdings" panose="05000000000000000000" pitchFamily="2" charset="2"/>
              <a:buChar char="q"/>
            </a:pPr>
            <a:r>
              <a:rPr lang="tr-TR" sz="2000" b="1" kern="0" dirty="0">
                <a:solidFill>
                  <a:schemeClr val="accent4">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a:t>
            </a:r>
            <a:r>
              <a:rPr lang="tr-TR" sz="2000" b="1" kern="0" dirty="0">
                <a:solidFill>
                  <a:schemeClr val="bg2">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Hesaplanan standart puanlar, Sayısal Yetenek Testi için 0,45; Temel Matematik Testi için 0,55 katsayısı ile ağırlıklandırılarak, adayların ağırlıklı puanları hesaplanacaktır. </a:t>
            </a:r>
          </a:p>
          <a:p>
            <a:pPr marL="342900" indent="-342900" algn="just">
              <a:lnSpc>
                <a:spcPct val="150000"/>
              </a:lnSpc>
              <a:spcAft>
                <a:spcPts val="800"/>
              </a:spcAft>
              <a:buFont typeface="Wingdings" panose="05000000000000000000" pitchFamily="2" charset="2"/>
              <a:buChar char="q"/>
            </a:pPr>
            <a:r>
              <a:rPr lang="tr-TR" sz="2000" b="1" kern="0" dirty="0">
                <a:solidFill>
                  <a:schemeClr val="accent4">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Ağırlıklı puanların hesaplanabilmesi için adayların testlerin en az birinden 0,5 veya daha fazla ham puan almış olmaları gerekmektedir. Bu şartı sağlamayan adaylar için ağırlıklı puan hesaplanmayacaktır.  </a:t>
            </a:r>
          </a:p>
          <a:p>
            <a:pPr marL="342900" indent="-342900" algn="just">
              <a:lnSpc>
                <a:spcPct val="150000"/>
              </a:lnSpc>
              <a:spcAft>
                <a:spcPts val="800"/>
              </a:spcAft>
              <a:buFont typeface="Wingdings" panose="05000000000000000000" pitchFamily="2" charset="2"/>
              <a:buChar char="q"/>
            </a:pPr>
            <a:r>
              <a:rPr lang="tr-TR" sz="2000" b="1" kern="0" dirty="0">
                <a:solidFill>
                  <a:schemeClr val="bg2">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Ağırlıklar puanlar, kendi içinde en küçüğü 100, en büyüğü 500 olan puanlara dönüştürülerek</a:t>
            </a:r>
            <a:r>
              <a:rPr lang="tr-TR" sz="2000" b="1" kern="100" dirty="0">
                <a:solidFill>
                  <a:schemeClr val="bg2">
                    <a:lumMod val="50000"/>
                  </a:schemeClr>
                </a:solidFill>
                <a:latin typeface="Calibri" panose="020F0502020204030204" pitchFamily="34" charset="0"/>
                <a:ea typeface="Times New Roman" panose="02020603050405020304" pitchFamily="18" charset="0"/>
                <a:cs typeface="Times New Roman" panose="02020603050405020304" pitchFamily="18" charset="0"/>
              </a:rPr>
              <a:t> </a:t>
            </a:r>
            <a:r>
              <a:rPr lang="tr-TR" sz="2000" b="1" kern="0" dirty="0">
                <a:solidFill>
                  <a:schemeClr val="bg2">
                    <a:lumMod val="50000"/>
                  </a:schemeClr>
                </a:solidFill>
                <a:effectLst/>
                <a:latin typeface="Arial" panose="020B0604020202020204" pitchFamily="34" charset="0"/>
                <a:ea typeface="Times New Roman" panose="02020603050405020304" pitchFamily="18" charset="0"/>
              </a:rPr>
              <a:t>TR-YÖS puanı oluşturulacaktır.</a:t>
            </a:r>
            <a:endParaRPr lang="tr-TR" sz="2800" b="1" dirty="0">
              <a:solidFill>
                <a:schemeClr val="bg2">
                  <a:lumMod val="50000"/>
                </a:schemeClr>
              </a:solidFill>
            </a:endParaRPr>
          </a:p>
        </p:txBody>
      </p:sp>
    </p:spTree>
    <p:extLst>
      <p:ext uri="{BB962C8B-B14F-4D97-AF65-F5344CB8AC3E}">
        <p14:creationId xmlns:p14="http://schemas.microsoft.com/office/powerpoint/2010/main" val="2371093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38657A-8B7E-4B6C-A10E-806AE7B7F95B}"/>
              </a:ext>
            </a:extLst>
          </p:cNvPr>
          <p:cNvSpPr>
            <a:spLocks noGrp="1"/>
          </p:cNvSpPr>
          <p:nvPr>
            <p:ph type="title"/>
          </p:nvPr>
        </p:nvSpPr>
        <p:spPr/>
        <p:txBody>
          <a:bodyPr rtlCol="0">
            <a:normAutofit fontScale="90000"/>
          </a:bodyPr>
          <a:lstStyle/>
          <a:p>
            <a:br>
              <a:rPr lang="tr-TR" sz="3200" kern="100" dirty="0">
                <a:effectLst/>
                <a:highlight>
                  <a:srgbClr val="FEFEFE"/>
                </a:highlight>
                <a:latin typeface="Calibri" panose="020F0502020204030204" pitchFamily="34" charset="0"/>
                <a:ea typeface="Calibri" panose="020F0502020204030204" pitchFamily="34" charset="0"/>
                <a:cs typeface="Times New Roman" panose="02020603050405020304" pitchFamily="18" charset="0"/>
              </a:rPr>
            </a:br>
            <a:endParaRPr lang="tr-TR" sz="6000" dirty="0">
              <a:latin typeface="Times New Roman" panose="02020603050405020304" pitchFamily="18" charset="0"/>
            </a:endParaRPr>
          </a:p>
        </p:txBody>
      </p:sp>
      <p:sp>
        <p:nvSpPr>
          <p:cNvPr id="4" name="Dikdörtgen: Köşeleri Yuvarlatılmış 3">
            <a:extLst>
              <a:ext uri="{FF2B5EF4-FFF2-40B4-BE49-F238E27FC236}">
                <a16:creationId xmlns:a16="http://schemas.microsoft.com/office/drawing/2014/main" id="{A88F9531-10C2-869B-A7E4-721B48795186}"/>
              </a:ext>
            </a:extLst>
          </p:cNvPr>
          <p:cNvSpPr/>
          <p:nvPr/>
        </p:nvSpPr>
        <p:spPr>
          <a:xfrm>
            <a:off x="549726" y="352337"/>
            <a:ext cx="8851883" cy="206465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spcAft>
                <a:spcPts val="800"/>
              </a:spcAft>
            </a:pPr>
            <a:r>
              <a:rPr lang="tr-TR" sz="2400" b="1" kern="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TR –</a:t>
            </a:r>
            <a:r>
              <a:rPr lang="tr-TR" sz="2400" b="1" kern="0"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YÖS GEÇERLİLİK SÜRESİ:</a:t>
            </a:r>
            <a:endParaRPr lang="tr-TR" sz="2400" b="1" kern="1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tr-TR" sz="2400" b="1" kern="0"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TR-YÖS’ün geçerlilik süresi sınav tarihinden itibaren 2 yıldır.</a:t>
            </a:r>
            <a:endParaRPr lang="tr-TR" sz="2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Dikdörtgen: Köşeleri Yuvarlatılmış 4">
            <a:extLst>
              <a:ext uri="{FF2B5EF4-FFF2-40B4-BE49-F238E27FC236}">
                <a16:creationId xmlns:a16="http://schemas.microsoft.com/office/drawing/2014/main" id="{1FED1E3D-0A24-A3A5-DFD9-9BF4731BFBD2}"/>
              </a:ext>
            </a:extLst>
          </p:cNvPr>
          <p:cNvSpPr/>
          <p:nvPr/>
        </p:nvSpPr>
        <p:spPr>
          <a:xfrm>
            <a:off x="422119" y="2903584"/>
            <a:ext cx="9021565" cy="334481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spcAft>
                <a:spcPts val="800"/>
              </a:spcAft>
            </a:pPr>
            <a:r>
              <a:rPr lang="tr-TR" sz="2400" b="1" kern="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TR – YÖS TERCİH SÜRECİ:</a:t>
            </a:r>
            <a:endParaRPr lang="tr-TR" sz="2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tr-TR" sz="2000" b="1" kern="0" dirty="0">
                <a:solidFill>
                  <a:schemeClr val="bg1"/>
                </a:solidFill>
                <a:effectLst/>
                <a:latin typeface="Arial" panose="020B0604020202020204" pitchFamily="34" charset="0"/>
                <a:ea typeface="Times New Roman" panose="02020603050405020304" pitchFamily="18" charset="0"/>
              </a:rPr>
              <a:t>TR – YÖS puanı ile tercih yapabilmek için adaylar sınav açıklanıp puanları belli olduktan sonra her üniversitenin duyurular kısmını takip ederek gerekli şartları taşıyorlarsa şahsi olarak istedikleri üniversiteye ve bölüme başvuru yapabileceklerdir.</a:t>
            </a:r>
            <a:endParaRPr lang="tr-TR" sz="20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3702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5FAB0BC-738E-7C20-1FFD-95EF341EA355}"/>
              </a:ext>
            </a:extLst>
          </p:cNvPr>
          <p:cNvSpPr>
            <a:spLocks noGrp="1"/>
          </p:cNvSpPr>
          <p:nvPr>
            <p:ph idx="1"/>
          </p:nvPr>
        </p:nvSpPr>
        <p:spPr>
          <a:xfrm>
            <a:off x="412692" y="151585"/>
            <a:ext cx="8872710" cy="6074682"/>
          </a:xfrm>
        </p:spPr>
        <p:txBody>
          <a:bodyPr>
            <a:normAutofit fontScale="92500" lnSpcReduction="10000"/>
          </a:bodyPr>
          <a:lstStyle/>
          <a:p>
            <a:pPr algn="just">
              <a:lnSpc>
                <a:spcPct val="150000"/>
              </a:lnSpc>
            </a:pPr>
            <a:r>
              <a:rPr lang="tr-TR" sz="4200" b="1" dirty="0">
                <a:solidFill>
                  <a:schemeClr val="tx1"/>
                </a:solidFill>
              </a:rPr>
              <a:t>SINAVIN UYGULANMASI </a:t>
            </a:r>
          </a:p>
          <a:p>
            <a:pPr algn="just">
              <a:lnSpc>
                <a:spcPct val="150000"/>
              </a:lnSpc>
            </a:pPr>
            <a:r>
              <a:rPr lang="tr-TR" sz="2200" b="1" dirty="0">
                <a:solidFill>
                  <a:schemeClr val="accent4">
                    <a:lumMod val="50000"/>
                  </a:schemeClr>
                </a:solidFill>
              </a:rPr>
              <a:t>Adaylar, kimlik kontrolleri yapılarak sınav salonuna alınacaklardır. Kimlik ve güvenlik kontrolleri ile salona giriş işlemlerinin zamanında yapılabilmesi için, adayların sınava girecekleri binanın kapısında sınavın başlama saatinden en az 1 saat önce hazır bulunmaları gerekmektedir. Sınava girecek adayın yüzü, kimlik tespitini sağlayacak biçimde açık olmalıdır. </a:t>
            </a:r>
          </a:p>
          <a:p>
            <a:pPr algn="just">
              <a:lnSpc>
                <a:spcPct val="150000"/>
              </a:lnSpc>
            </a:pPr>
            <a:endParaRPr lang="tr-TR" sz="2200" b="1" dirty="0">
              <a:solidFill>
                <a:schemeClr val="accent4">
                  <a:lumMod val="50000"/>
                </a:schemeClr>
              </a:solidFill>
            </a:endParaRPr>
          </a:p>
          <a:p>
            <a:pPr algn="just">
              <a:lnSpc>
                <a:spcPct val="150000"/>
              </a:lnSpc>
            </a:pPr>
            <a:r>
              <a:rPr lang="tr-TR" sz="2200" b="1" dirty="0">
                <a:solidFill>
                  <a:schemeClr val="accent4">
                    <a:lumMod val="50000"/>
                  </a:schemeClr>
                </a:solidFill>
              </a:rPr>
              <a:t>DİKKAT: Sınav günü sınav saatinden 15 dakika önce adayların sınav binalarına alınma işlemleri tamamlanacaktır. Adaylar bu süreden sonra sınav binalarına, sınavın cevaplama süresi başladıktan sonra sınav salonlarına alınmayacaklardır.</a:t>
            </a:r>
          </a:p>
        </p:txBody>
      </p:sp>
    </p:spTree>
    <p:extLst>
      <p:ext uri="{BB962C8B-B14F-4D97-AF65-F5344CB8AC3E}">
        <p14:creationId xmlns:p14="http://schemas.microsoft.com/office/powerpoint/2010/main" val="3083389378"/>
      </p:ext>
    </p:extLst>
  </p:cSld>
  <p:clrMapOvr>
    <a:masterClrMapping/>
  </p:clrMapOvr>
</p:sld>
</file>

<file path=ppt/theme/theme1.xml><?xml version="1.0" encoding="utf-8"?>
<a:theme xmlns:a="http://schemas.openxmlformats.org/drawingml/2006/main" name="Yüzeyler">
  <a:themeElements>
    <a:clrScheme name="Mavi Yeşil">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448</TotalTime>
  <Words>578</Words>
  <Application>Microsoft Office PowerPoint</Application>
  <PresentationFormat>Geniş ekran</PresentationFormat>
  <Paragraphs>39</Paragraphs>
  <Slides>9</Slides>
  <Notes>5</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Arial</vt:lpstr>
      <vt:lpstr>Calibri</vt:lpstr>
      <vt:lpstr>Times New Roman</vt:lpstr>
      <vt:lpstr>Trebuchet MS</vt:lpstr>
      <vt:lpstr>Wingdings</vt:lpstr>
      <vt:lpstr>Wingdings 3</vt:lpstr>
      <vt:lpstr>Yüzeyler</vt:lpstr>
      <vt:lpstr>YÜKSEK ÖĞRETİM KURUMLARI SINAVI   (YÖS)</vt:lpstr>
      <vt:lpstr>PowerPoint Sunusu</vt:lpstr>
      <vt:lpstr>YÖS İÇERİĞİ, SORU SAYISI, SINAV SÜRESİ </vt:lpstr>
      <vt:lpstr>PowerPoint Sunusu</vt:lpstr>
      <vt:lpstr>PowerPoint Sunusu</vt:lpstr>
      <vt:lpstr>PowerPoint Sunusu</vt:lpstr>
      <vt:lpstr>PowerPoint Sunusu</vt:lpstr>
      <vt:lpstr>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Öğretmeninizi tanıma</dc:title>
  <dc:creator>Betül YAVUZ</dc:creator>
  <cp:lastModifiedBy>boos .</cp:lastModifiedBy>
  <cp:revision>42</cp:revision>
  <dcterms:created xsi:type="dcterms:W3CDTF">2024-04-15T08:24:34Z</dcterms:created>
  <dcterms:modified xsi:type="dcterms:W3CDTF">2025-09-16T05:08:46Z</dcterms:modified>
</cp:coreProperties>
</file>