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4" r:id="rId5"/>
    <p:sldId id="278" r:id="rId6"/>
    <p:sldId id="259" r:id="rId7"/>
    <p:sldId id="276" r:id="rId8"/>
    <p:sldId id="266" r:id="rId9"/>
    <p:sldId id="261" r:id="rId10"/>
    <p:sldId id="277" r:id="rId11"/>
    <p:sldId id="267" r:id="rId12"/>
    <p:sldId id="268" r:id="rId13"/>
    <p:sldId id="263" r:id="rId14"/>
    <p:sldId id="279" r:id="rId15"/>
    <p:sldId id="271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2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D86C3D2F-5A05-4596-A225-FC1456570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F39C051B-F26C-4470-B56C-092B4E1C4C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672455-C8CB-473E-BE4A-46E85E018362}" type="datetime1">
              <a:rPr lang="tr-TR" smtClean="0"/>
              <a:t>16.09.2025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D59DB8B-3A1C-4291-8A97-C19C5D31C3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E6310B9-42FE-4FE9-8C0B-5C7382DBB0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FCFFF0-B784-4FE7-8A38-F89DE294F8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566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AF2AD8-85AF-4B0A-A902-F2C7AC37879C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8C672F-171E-46DC-915C-C7BCF99F5C42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9584980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8C672F-171E-46DC-915C-C7BCF99F5C4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225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98C672F-171E-46DC-915C-C7BCF99F5C4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521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98C672F-171E-46DC-915C-C7BCF99F5C4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17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98C672F-171E-46DC-915C-C7BCF99F5C42}" type="slidenum">
              <a:rPr lang="tr-TR" noProof="0" smtClean="0"/>
              <a:t>4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057638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98C672F-171E-46DC-915C-C7BCF99F5C42}" type="slidenum">
              <a:rPr lang="tr-TR" noProof="0" smtClean="0"/>
              <a:t>6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23122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98C672F-171E-46DC-915C-C7BCF99F5C42}" type="slidenum">
              <a:rPr lang="tr-TR" noProof="0" smtClean="0"/>
              <a:t>8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27522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98C672F-171E-46DC-915C-C7BCF99F5C42}" type="slidenum">
              <a:rPr lang="tr-TR" noProof="0" smtClean="0"/>
              <a:t>9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52269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98C672F-171E-46DC-915C-C7BCF99F5C42}" type="slidenum">
              <a:rPr lang="tr-TR" noProof="0" smtClean="0"/>
              <a:t>11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954790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98C672F-171E-46DC-915C-C7BCF99F5C42}" type="slidenum">
              <a:rPr lang="tr-TR" noProof="0" smtClean="0"/>
              <a:t>13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54239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6CCA396-4821-4878-9377-3FE02C368D9B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43216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025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47307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029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03986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552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FFC3A4-E0E7-40E4-AB6B-0EAE53AAE4EC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046308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5D7FD1-E1F6-485D-BAED-7B6626CFF6EE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140180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0819E6-948E-4902-944B-3CB6B8B64A00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6316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75E8434-7A33-45C3-B5BD-E8979608B61D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42228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D14746C-AE61-4BE7-BC2F-C38EEE318338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66515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36B7569-C296-40D0-91B2-4FF22ECF8763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694422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4ECC7D0-492E-438F-ACC5-29CE1606C92B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56739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EDEE13-263F-493E-A32B-5AFA171221DA}" type="datetime1">
              <a:rPr lang="tr-TR" noProof="0" smtClean="0"/>
              <a:t>16.09.2025</a:t>
            </a:fld>
            <a:endParaRPr lang="tr-T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9DD5A9-4EF1-497E-92EF-2D23CF305E03}" type="slidenum">
              <a:rPr lang="tr-TR" noProof="0" smtClean="0"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80924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435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334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9A49-0291-40AA-8EBD-0C18A3D124BC}" type="datetime1">
              <a:rPr lang="tr-TR" noProof="0" smtClean="0"/>
              <a:t>16.09.2025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9DD5A9-4EF1-497E-92EF-2D23CF305E03}" type="slidenum">
              <a:rPr lang="tr-TR" noProof="0" smtClean="0"/>
              <a:pPr/>
              <a:t>‹#›</a:t>
            </a:fld>
            <a:endParaRPr lang="tr-TR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9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D54188DD-3717-47D0-B979-D111D81B4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 rtlCol="0">
            <a:normAutofit/>
          </a:bodyPr>
          <a:lstStyle/>
          <a:p>
            <a:pPr algn="ctr" rtl="0"/>
            <a:r>
              <a:rPr lang="tr-TR" b="1" dirty="0">
                <a:latin typeface="+mn-lt"/>
              </a:rPr>
              <a:t>Yüksek Öğretim Kurumları Sınavı (YKS</a:t>
            </a:r>
            <a:r>
              <a:rPr lang="tr-TR" dirty="0"/>
              <a:t>)</a:t>
            </a:r>
            <a:endParaRPr lang="tr-TR" dirty="0">
              <a:latin typeface="Times New Roman" panose="02020603050405020304" pitchFamily="18" charset="0"/>
            </a:endParaRPr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17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479616-3680-EEC8-BF26-67E74F0D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C1110D-19CC-5DDA-7417-E3C089F7E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B2402D0-F955-BED7-4B35-CEB4D6B1E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14266" r="7500" b="9167"/>
          <a:stretch/>
        </p:blipFill>
        <p:spPr>
          <a:xfrm>
            <a:off x="599255" y="366410"/>
            <a:ext cx="8674747" cy="61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1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4A204F-71D8-415B-9C4C-70B2F2F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39" y="268034"/>
            <a:ext cx="3384329" cy="5421435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150000"/>
              </a:lnSpc>
            </a:pPr>
            <a:r>
              <a:rPr lang="tr-TR" sz="4000" b="1" dirty="0"/>
              <a:t>YABANCI DİL TESTİ</a:t>
            </a:r>
            <a:endParaRPr lang="tr-TR" sz="9600" b="1" dirty="0">
              <a:latin typeface="Times New Roman" panose="02020603050405020304" pitchFamily="18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F8580B7-E40D-0589-15F0-21F24D3B8479}"/>
              </a:ext>
            </a:extLst>
          </p:cNvPr>
          <p:cNvSpPr txBox="1"/>
          <p:nvPr/>
        </p:nvSpPr>
        <p:spPr>
          <a:xfrm>
            <a:off x="3880807" y="1051157"/>
            <a:ext cx="6096000" cy="1689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/>
              <a:t>Yabancı Dil Testi, sınavın üçüncü oturumu olarak yapılmaktadır. Testin sonucuna göre dil puanı belirlenir.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97A7DCB-0753-D131-E77E-B1413E8BE1C7}"/>
              </a:ext>
            </a:extLst>
          </p:cNvPr>
          <p:cNvSpPr txBox="1"/>
          <p:nvPr/>
        </p:nvSpPr>
        <p:spPr>
          <a:xfrm>
            <a:off x="3865668" y="3755272"/>
            <a:ext cx="6096000" cy="1689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/>
              <a:t>YDT puanı, lisans ve açık öğretim lisans bölümlerini tercih ederken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186428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8CABBC-BBD9-8CEF-12F9-96D540DE5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628" y="270732"/>
            <a:ext cx="6732825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solidFill>
                  <a:schemeClr val="accent2">
                    <a:lumMod val="75000"/>
                  </a:schemeClr>
                </a:solidFill>
              </a:rPr>
              <a:t>YABANCI DİL TESTİ SORU SAYISI VE YDT PUAN TÜRÜ</a:t>
            </a:r>
            <a:b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F9E1DC-7065-7F99-485A-D20E5909C690}"/>
              </a:ext>
            </a:extLst>
          </p:cNvPr>
          <p:cNvSpPr/>
          <p:nvPr/>
        </p:nvSpPr>
        <p:spPr>
          <a:xfrm>
            <a:off x="3778159" y="3065170"/>
            <a:ext cx="3086100" cy="19240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TOPLAM 80 SORU</a:t>
            </a:r>
          </a:p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YABANCI DİL PUAN TÜRÜ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57BA08-4AAA-E08E-CAFF-10752F328A99}"/>
              </a:ext>
            </a:extLst>
          </p:cNvPr>
          <p:cNvSpPr/>
          <p:nvPr/>
        </p:nvSpPr>
        <p:spPr>
          <a:xfrm>
            <a:off x="7530936" y="2667038"/>
            <a:ext cx="2343150" cy="1492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ALMANCA</a:t>
            </a:r>
            <a:endParaRPr lang="tr-TR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612206-AF9E-A218-BD45-60FBD16B575E}"/>
              </a:ext>
            </a:extLst>
          </p:cNvPr>
          <p:cNvSpPr/>
          <p:nvPr/>
        </p:nvSpPr>
        <p:spPr>
          <a:xfrm>
            <a:off x="4149634" y="1453905"/>
            <a:ext cx="2343150" cy="130613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İNGİLİZCE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9F91DE-D4B2-4B5D-1790-5BC5B21A00CC}"/>
              </a:ext>
            </a:extLst>
          </p:cNvPr>
          <p:cNvSpPr/>
          <p:nvPr/>
        </p:nvSpPr>
        <p:spPr>
          <a:xfrm>
            <a:off x="764852" y="2628147"/>
            <a:ext cx="2028825" cy="1492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ARAPÇA</a:t>
            </a:r>
            <a:endParaRPr lang="tr-T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DAEA68-CD8A-1F87-EF6B-9F6BB99F7710}"/>
              </a:ext>
            </a:extLst>
          </p:cNvPr>
          <p:cNvSpPr/>
          <p:nvPr/>
        </p:nvSpPr>
        <p:spPr>
          <a:xfrm>
            <a:off x="6766631" y="4813247"/>
            <a:ext cx="2343150" cy="1492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RUSÇA</a:t>
            </a:r>
            <a:endParaRPr lang="tr-TR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F32848-1F66-E751-0964-484791A8F850}"/>
              </a:ext>
            </a:extLst>
          </p:cNvPr>
          <p:cNvSpPr/>
          <p:nvPr/>
        </p:nvSpPr>
        <p:spPr>
          <a:xfrm>
            <a:off x="2199099" y="4899468"/>
            <a:ext cx="2542583" cy="14921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FRANSIZCA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871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D11FE61-3221-D2B0-575E-682DB95D8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75" t="13264" r="7483" b="7880"/>
          <a:stretch>
            <a:fillRect/>
          </a:stretch>
        </p:blipFill>
        <p:spPr>
          <a:xfrm>
            <a:off x="476249" y="315468"/>
            <a:ext cx="8676753" cy="58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70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AB4EF8-DAB3-D75C-6BAA-EF8266A7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26E1E6-BC3C-DB57-06B7-37CCD5F64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9457A1D-1E08-77C4-1DB6-CD341FB70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1" t="17778" r="3750" b="11389"/>
          <a:stretch/>
        </p:blipFill>
        <p:spPr>
          <a:xfrm>
            <a:off x="365853" y="458585"/>
            <a:ext cx="8908149" cy="578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8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CD6EE7FE-D5A2-C2F8-B02D-8BE7EA938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43"/>
          <a:stretch>
            <a:fillRect/>
          </a:stretch>
        </p:blipFill>
        <p:spPr>
          <a:xfrm>
            <a:off x="584102" y="240274"/>
            <a:ext cx="3877216" cy="637745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D247BCC-8A56-4B5A-1466-0692BF520D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89" b="1183"/>
          <a:stretch>
            <a:fillRect/>
          </a:stretch>
        </p:blipFill>
        <p:spPr>
          <a:xfrm>
            <a:off x="4957631" y="240273"/>
            <a:ext cx="3995869" cy="63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29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5401DE-CBCC-ACEA-68E9-04A4528A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03245F-575D-CE3A-2D19-711FE4D83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A1AF23B-9436-9D61-A260-3B8B660E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70" t="31535" r="20673" b="14267"/>
          <a:stretch>
            <a:fillRect/>
          </a:stretch>
        </p:blipFill>
        <p:spPr>
          <a:xfrm>
            <a:off x="575403" y="514350"/>
            <a:ext cx="8787672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3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255757-B28C-1522-49CC-9BF72E22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A8771F-47E4-66E1-4B5E-6622F1389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61D2B0A-268F-D8C8-3537-73AC73FE7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31" t="31600" r="26284" b="11389"/>
          <a:stretch>
            <a:fillRect/>
          </a:stretch>
        </p:blipFill>
        <p:spPr>
          <a:xfrm>
            <a:off x="677334" y="609600"/>
            <a:ext cx="7907149" cy="54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5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DAE078-3CB3-4D1F-8E4E-75C6D5DA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63" y="212702"/>
            <a:ext cx="9341964" cy="1630346"/>
          </a:xfrm>
        </p:spPr>
        <p:txBody>
          <a:bodyPr rtlCol="0">
            <a:normAutofit/>
          </a:bodyPr>
          <a:lstStyle/>
          <a:p>
            <a:pPr rtl="0"/>
            <a:r>
              <a:rPr lang="tr-TR" b="1" dirty="0"/>
              <a:t>Yüksek Öğretim Kurumları Sınavı (YKS)</a:t>
            </a:r>
            <a:endParaRPr lang="tr-TR" sz="8800" b="1" dirty="0">
              <a:latin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97BDE5-A8BD-4286-8221-21664A41B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705" y="1104363"/>
            <a:ext cx="7993930" cy="5616947"/>
          </a:xfrm>
        </p:spPr>
        <p:txBody>
          <a:bodyPr rtlCol="0">
            <a:normAutofit fontScale="70000" lnSpcReduction="20000"/>
          </a:bodyPr>
          <a:lstStyle/>
          <a:p>
            <a:pPr algn="just" rtl="0">
              <a:lnSpc>
                <a:spcPct val="160000"/>
              </a:lnSpc>
            </a:pPr>
            <a:r>
              <a:rPr lang="tr-TR" sz="2400" dirty="0">
                <a:solidFill>
                  <a:schemeClr val="tx1"/>
                </a:solidFill>
                <a:latin typeface="Abadi" panose="020B0604020104020204" pitchFamily="34" charset="0"/>
              </a:rPr>
              <a:t>YKS, üniversitelere giriş için Öğrenci Seçme ve Yerleştirme Merkezi (ÖSYM) tarafından yapılan üç oturumdan oluşan bir sınavdır. </a:t>
            </a:r>
          </a:p>
          <a:p>
            <a:pPr algn="just" rtl="0">
              <a:lnSpc>
                <a:spcPct val="160000"/>
              </a:lnSpc>
            </a:pPr>
            <a:r>
              <a:rPr lang="tr-TR" sz="2800" b="1" dirty="0">
                <a:solidFill>
                  <a:srgbClr val="0070C0"/>
                </a:solidFill>
                <a:latin typeface="Abadi" panose="020B0604020104020204" pitchFamily="34" charset="0"/>
              </a:rPr>
              <a:t>1</a:t>
            </a:r>
            <a:r>
              <a:rPr lang="tr-TR" sz="3200" b="1" dirty="0">
                <a:solidFill>
                  <a:srgbClr val="0070C0"/>
                </a:solidFill>
                <a:latin typeface="Abadi" panose="020B0604020104020204" pitchFamily="34" charset="0"/>
              </a:rPr>
              <a:t>.</a:t>
            </a:r>
            <a:r>
              <a:rPr lang="tr-TR" sz="2800" b="1" dirty="0">
                <a:solidFill>
                  <a:srgbClr val="0070C0"/>
                </a:solidFill>
                <a:latin typeface="Abadi" panose="020B0604020104020204" pitchFamily="34" charset="0"/>
              </a:rPr>
              <a:t>Temel Yeterlilik Testi (TYT): </a:t>
            </a:r>
            <a:r>
              <a:rPr lang="tr-TR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YKS’nin</a:t>
            </a:r>
            <a:r>
              <a:rPr lang="tr-TR" sz="2400" dirty="0">
                <a:solidFill>
                  <a:schemeClr val="tx1"/>
                </a:solidFill>
                <a:latin typeface="Abadi" panose="020B0604020104020204" pitchFamily="34" charset="0"/>
              </a:rPr>
              <a:t> birinci oturumudur. Lisans veya ön lisans tercihi yapacak bütün adayların bu oturuma katılması gerekmektedir. </a:t>
            </a:r>
          </a:p>
          <a:p>
            <a:pPr algn="just" rtl="0">
              <a:lnSpc>
                <a:spcPct val="160000"/>
              </a:lnSpc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</a:endParaRPr>
          </a:p>
          <a:p>
            <a:pPr algn="just" rtl="0">
              <a:lnSpc>
                <a:spcPct val="160000"/>
              </a:lnSpc>
            </a:pPr>
            <a:r>
              <a:rPr lang="tr-TR" sz="2800" b="1" dirty="0">
                <a:solidFill>
                  <a:srgbClr val="0070C0"/>
                </a:solidFill>
                <a:latin typeface="Abadi" panose="020B0604020104020204" pitchFamily="34" charset="0"/>
              </a:rPr>
              <a:t>2. Alan Yeterlilik Testi (AYT): </a:t>
            </a:r>
            <a:r>
              <a:rPr lang="tr-TR" sz="2400" dirty="0" err="1">
                <a:solidFill>
                  <a:schemeClr val="tx1"/>
                </a:solidFill>
                <a:latin typeface="Abadi" panose="020B0604020104020204" pitchFamily="34" charset="0"/>
              </a:rPr>
              <a:t>YKS’nin</a:t>
            </a:r>
            <a:r>
              <a:rPr lang="tr-TR" sz="2400" dirty="0">
                <a:solidFill>
                  <a:schemeClr val="tx1"/>
                </a:solidFill>
                <a:latin typeface="Abadi" panose="020B0604020104020204" pitchFamily="34" charset="0"/>
              </a:rPr>
              <a:t> ikinci oturumudur. Lisans tercihi yapacak adayların girmesi gerekmektedir. Adayların, tercih etmek istedikleri programın alanına göre olan (sayısal, sözel, eşit ağırlık) 2 testi cevaplaması istenmektedir. </a:t>
            </a:r>
          </a:p>
          <a:p>
            <a:pPr algn="just" rtl="0">
              <a:lnSpc>
                <a:spcPct val="160000"/>
              </a:lnSpc>
            </a:pP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</a:endParaRPr>
          </a:p>
          <a:p>
            <a:pPr algn="just" rtl="0">
              <a:lnSpc>
                <a:spcPct val="160000"/>
              </a:lnSpc>
            </a:pPr>
            <a:r>
              <a:rPr lang="tr-TR" sz="2800" b="1" dirty="0">
                <a:solidFill>
                  <a:srgbClr val="0070C0"/>
                </a:solidFill>
                <a:latin typeface="Abadi" panose="020B0604020104020204" pitchFamily="34" charset="0"/>
              </a:rPr>
              <a:t>3. Yabancı Dil Testi (YDT): </a:t>
            </a:r>
            <a:r>
              <a:rPr lang="tr-TR" sz="2400" dirty="0">
                <a:solidFill>
                  <a:schemeClr val="tx1"/>
                </a:solidFill>
                <a:latin typeface="Abadi" panose="020B0604020104020204" pitchFamily="34" charset="0"/>
              </a:rPr>
              <a:t>Lisans bölümlerinin yabancı dil ağırlıklı programlarını tercih etmek isteyen adayların girmesi gereken YKS oturumudur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0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88F9531-10C2-869B-A7E4-721B48795186}"/>
              </a:ext>
            </a:extLst>
          </p:cNvPr>
          <p:cNvSpPr/>
          <p:nvPr/>
        </p:nvSpPr>
        <p:spPr>
          <a:xfrm>
            <a:off x="460858" y="840462"/>
            <a:ext cx="7855006" cy="16063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solidFill>
                  <a:schemeClr val="bg1"/>
                </a:solidFill>
              </a:rPr>
              <a:t>Başvurular, Şubat-Mart ayları içinde ÖSYM Aday İşlemleri Sistemi üzerinden yapılmaktadır.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FED1E3D-0A24-A3A5-DFD9-9BF4731BFBD2}"/>
              </a:ext>
            </a:extLst>
          </p:cNvPr>
          <p:cNvSpPr/>
          <p:nvPr/>
        </p:nvSpPr>
        <p:spPr>
          <a:xfrm>
            <a:off x="490396" y="2804934"/>
            <a:ext cx="7855006" cy="16063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FFC000"/>
                </a:solidFill>
              </a:rPr>
              <a:t>TYT oturumu 120 soru 165 dakika </a:t>
            </a:r>
          </a:p>
          <a:p>
            <a:pPr algn="ctr"/>
            <a:r>
              <a:rPr lang="tr-TR" sz="2800" b="1" dirty="0">
                <a:solidFill>
                  <a:srgbClr val="FFC000"/>
                </a:solidFill>
              </a:rPr>
              <a:t>AYT oturumu 160 soru 180 dakika</a:t>
            </a:r>
          </a:p>
          <a:p>
            <a:pPr algn="ctr"/>
            <a:r>
              <a:rPr lang="tr-TR" sz="2800" b="1" dirty="0">
                <a:solidFill>
                  <a:srgbClr val="FFC000"/>
                </a:solidFill>
              </a:rPr>
              <a:t>YDT oturumu 80 soru 120 dakika 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9CDADCE-5DA3-FD08-09A6-F3DF59358844}"/>
              </a:ext>
            </a:extLst>
          </p:cNvPr>
          <p:cNvSpPr/>
          <p:nvPr/>
        </p:nvSpPr>
        <p:spPr>
          <a:xfrm>
            <a:off x="490397" y="5079574"/>
            <a:ext cx="7855006" cy="11222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bg1"/>
                </a:solidFill>
              </a:rPr>
              <a:t>AYT oturumunda puan türüne göre iki testte </a:t>
            </a:r>
          </a:p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bg1"/>
                </a:solidFill>
              </a:rPr>
              <a:t>toplam 80 soru bulunmaktadır</a:t>
            </a:r>
            <a:r>
              <a:rPr lang="tr-TR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69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4A204F-71D8-415B-9C4C-70B2F2F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78" y="531985"/>
            <a:ext cx="3188608" cy="5421435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150000"/>
              </a:lnSpc>
            </a:pPr>
            <a:r>
              <a:rPr lang="tr-TR" sz="3600" b="1" dirty="0"/>
              <a:t>Temel Yeterlilik Testi </a:t>
            </a:r>
            <a:endParaRPr lang="tr-TR" sz="8800" b="1" dirty="0">
              <a:latin typeface="Times New Roman" panose="02020603050405020304" pitchFamily="18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F8580B7-E40D-0589-15F0-21F24D3B8479}"/>
              </a:ext>
            </a:extLst>
          </p:cNvPr>
          <p:cNvSpPr txBox="1"/>
          <p:nvPr/>
        </p:nvSpPr>
        <p:spPr>
          <a:xfrm>
            <a:off x="2823403" y="253203"/>
            <a:ext cx="6096000" cy="1420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/>
              <a:t>Temel yeterlilik testi, sınavın ilk oturumu olarak yapılmaktadır. Testin sonucuna göre TYT puanı belirlenir.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97A7DCB-0753-D131-E77E-B1413E8BE1C7}"/>
              </a:ext>
            </a:extLst>
          </p:cNvPr>
          <p:cNvSpPr txBox="1"/>
          <p:nvPr/>
        </p:nvSpPr>
        <p:spPr>
          <a:xfrm>
            <a:off x="2897171" y="1952823"/>
            <a:ext cx="6096000" cy="959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/>
              <a:t>TYT kapsamında sorular liselerde görülen ortak müfredat konularından oluşmaktadır.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B1BB1C9-AB36-0D06-7EA2-2A654D17F32C}"/>
              </a:ext>
            </a:extLst>
          </p:cNvPr>
          <p:cNvSpPr txBox="1"/>
          <p:nvPr/>
        </p:nvSpPr>
        <p:spPr>
          <a:xfrm>
            <a:off x="2897171" y="3171048"/>
            <a:ext cx="6096000" cy="1420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/>
              <a:t>TYT puan türü, ön lisans ve açık öğretim ön lisans bölümlerini tercih ederken kullanılmaktadır.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069FDB9-6122-C747-D84D-D2A822074DF1}"/>
              </a:ext>
            </a:extLst>
          </p:cNvPr>
          <p:cNvSpPr txBox="1"/>
          <p:nvPr/>
        </p:nvSpPr>
        <p:spPr>
          <a:xfrm>
            <a:off x="2879590" y="4751684"/>
            <a:ext cx="6096000" cy="1882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/>
              <a:t>TYT puan türü, özel yetenek ile alan programlara, Milli Savunma Üniversitesi (MSÜ) ile Polis Meslek Yüksek Okulu (PMYO) sınavlarına başvuru yaparken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92198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BE4A8EE-1708-0D7D-410B-8AD6C9D56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0000"/>
          <a:stretch>
            <a:fillRect/>
          </a:stretch>
        </p:blipFill>
        <p:spPr>
          <a:xfrm>
            <a:off x="843551" y="2458038"/>
            <a:ext cx="6035445" cy="3292312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41A7CF36-08E3-0F77-86B9-6949178EA6CB}"/>
              </a:ext>
            </a:extLst>
          </p:cNvPr>
          <p:cNvSpPr txBox="1"/>
          <p:nvPr/>
        </p:nvSpPr>
        <p:spPr>
          <a:xfrm>
            <a:off x="843551" y="385275"/>
            <a:ext cx="7772548" cy="1479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200" b="1" dirty="0">
                <a:solidFill>
                  <a:schemeClr val="accent1">
                    <a:lumMod val="50000"/>
                  </a:schemeClr>
                </a:solidFill>
              </a:rPr>
              <a:t>TYT İLE ASKER VE POLİS MESLEK YÜKSEKOKULU ÖN BAŞVURULARI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2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CDC4A3-530D-433A-956F-BDFFF543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45" y="189630"/>
            <a:ext cx="8596668" cy="1320800"/>
          </a:xfrm>
        </p:spPr>
        <p:txBody>
          <a:bodyPr rtlCol="0">
            <a:normAutofit/>
          </a:bodyPr>
          <a:lstStyle/>
          <a:p>
            <a:pPr algn="ctr" rtl="0"/>
            <a:r>
              <a:rPr lang="tr-TR" sz="3200" b="1" dirty="0">
                <a:latin typeface="Times New Roman" panose="02020603050405020304" pitchFamily="18" charset="0"/>
              </a:rPr>
              <a:t>TYT SORU SAYILARI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B1B91C8-D976-8E4E-78CD-B6A6DC93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40" y="992806"/>
            <a:ext cx="5496241" cy="56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2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506635-F558-C033-5C23-A332CF22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6ED848B-7EBB-C229-0591-B2AB17355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07" t="14267" r="10266" b="11944"/>
          <a:stretch/>
        </p:blipFill>
        <p:spPr>
          <a:xfrm>
            <a:off x="539622" y="306970"/>
            <a:ext cx="8830621" cy="60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7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4A204F-71D8-415B-9C4C-70B2F2F1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6" y="342452"/>
            <a:ext cx="3384329" cy="5421435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150000"/>
              </a:lnSpc>
            </a:pPr>
            <a:r>
              <a:rPr lang="tr-TR" b="1" dirty="0"/>
              <a:t>ALAN YETERLİLİK TESTİ </a:t>
            </a:r>
            <a:endParaRPr lang="tr-TR" b="1" dirty="0">
              <a:latin typeface="Times New Roman" panose="02020603050405020304" pitchFamily="18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F8580B7-E40D-0589-15F0-21F24D3B8479}"/>
              </a:ext>
            </a:extLst>
          </p:cNvPr>
          <p:cNvSpPr txBox="1"/>
          <p:nvPr/>
        </p:nvSpPr>
        <p:spPr>
          <a:xfrm>
            <a:off x="3383990" y="632448"/>
            <a:ext cx="6096000" cy="1420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/>
              <a:t>Alan Yeterlilik Testi, sınavın ikinci oturumu olarak yapılmaktadır. Testin sonucuna göre sayısal, eşit ağırlık ve sözel puanları belirlenir.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B1BB1C9-AB36-0D06-7EA2-2A654D17F32C}"/>
              </a:ext>
            </a:extLst>
          </p:cNvPr>
          <p:cNvSpPr txBox="1"/>
          <p:nvPr/>
        </p:nvSpPr>
        <p:spPr>
          <a:xfrm>
            <a:off x="3383990" y="2848985"/>
            <a:ext cx="6096000" cy="1420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/>
              <a:t>AYT oturumunda, puan hesaplanabilmesi için ilgili puan türlerine göre çözülmesi gereken dersler bulunmaktadır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069FDB9-6122-C747-D84D-D2A822074DF1}"/>
              </a:ext>
            </a:extLst>
          </p:cNvPr>
          <p:cNvSpPr txBox="1"/>
          <p:nvPr/>
        </p:nvSpPr>
        <p:spPr>
          <a:xfrm>
            <a:off x="3383990" y="4804714"/>
            <a:ext cx="6096000" cy="959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/>
              <a:t>AYT puanları, lisans ve açık öğretim lisans bölümlerini tercih ederken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400573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FE280F9-08CE-003C-E734-06E370FC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24" t="11389" r="5314" b="10000"/>
          <a:stretch/>
        </p:blipFill>
        <p:spPr>
          <a:xfrm>
            <a:off x="428722" y="178956"/>
            <a:ext cx="9422288" cy="62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80921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Kayan Yazı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389</TotalTime>
  <Words>369</Words>
  <Application>Microsoft Office PowerPoint</Application>
  <PresentationFormat>Geniş ekran</PresentationFormat>
  <Paragraphs>45</Paragraphs>
  <Slides>17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4" baseType="lpstr">
      <vt:lpstr>Abadi</vt:lpstr>
      <vt:lpstr>Arial</vt:lpstr>
      <vt:lpstr>Calibri</vt:lpstr>
      <vt:lpstr>Times New Roman</vt:lpstr>
      <vt:lpstr>Trebuchet MS</vt:lpstr>
      <vt:lpstr>Wingdings 3</vt:lpstr>
      <vt:lpstr>Yüzeyler</vt:lpstr>
      <vt:lpstr>Yüksek Öğretim Kurumları Sınavı (YKS)</vt:lpstr>
      <vt:lpstr>Yüksek Öğretim Kurumları Sınavı (YKS)</vt:lpstr>
      <vt:lpstr>PowerPoint Sunusu</vt:lpstr>
      <vt:lpstr>Temel Yeterlilik Testi </vt:lpstr>
      <vt:lpstr>PowerPoint Sunusu</vt:lpstr>
      <vt:lpstr>TYT SORU SAYILARI</vt:lpstr>
      <vt:lpstr>PowerPoint Sunusu</vt:lpstr>
      <vt:lpstr>ALAN YETERLİLİK TESTİ </vt:lpstr>
      <vt:lpstr>PowerPoint Sunusu</vt:lpstr>
      <vt:lpstr>PowerPoint Sunusu</vt:lpstr>
      <vt:lpstr>YABANCI DİL TESTİ</vt:lpstr>
      <vt:lpstr>YABANCI DİL TESTİ SORU SAYISI VE YDT PUAN TÜRÜ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Öğretmeninizi tanıma</dc:title>
  <dc:creator>Lenovo</dc:creator>
  <cp:lastModifiedBy>boos .</cp:lastModifiedBy>
  <cp:revision>34</cp:revision>
  <dcterms:created xsi:type="dcterms:W3CDTF">2024-04-15T08:24:34Z</dcterms:created>
  <dcterms:modified xsi:type="dcterms:W3CDTF">2025-09-16T05:09:16Z</dcterms:modified>
</cp:coreProperties>
</file>