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82" r:id="rId4"/>
    <p:sldId id="287" r:id="rId5"/>
    <p:sldId id="259" r:id="rId6"/>
    <p:sldId id="283" r:id="rId7"/>
    <p:sldId id="265" r:id="rId8"/>
    <p:sldId id="257" r:id="rId9"/>
    <p:sldId id="281" r:id="rId10"/>
    <p:sldId id="269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672455-C8CB-473E-BE4A-46E85E018362}" type="datetime1">
              <a:rPr lang="tr-TR" smtClean="0"/>
              <a:t>16.09.2025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FCFFF0-B784-4FE7-8A38-F89DE294F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AF2AD8-85AF-4B0A-A902-F2C7AC37879C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8C672F-171E-46DC-915C-C7BCF99F5C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22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noProof="0" smtClean="0"/>
              <a:t>5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3122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CA396-4821-4878-9377-3FE02C368D9B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1291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752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1983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219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6659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420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FFC3A4-E0E7-40E4-AB6B-0EAE53AAE4EC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6123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5D7FD1-E1F6-485D-BAED-7B6626CFF6EE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793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0819E6-948E-4902-944B-3CB6B8B64A00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9772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5E8434-7A33-45C3-B5BD-E8979608B61D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2517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14746C-AE61-4BE7-BC2F-C38EEE318338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91268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36B7569-C296-40D0-91B2-4FF22ECF8763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26155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ECC7D0-492E-438F-ACC5-29CE1606C92B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77275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DEE13-263F-493E-A32B-5AFA171221DA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3006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482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41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2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1957" y="1506159"/>
            <a:ext cx="11161111" cy="2653836"/>
          </a:xfrm>
        </p:spPr>
        <p:txBody>
          <a:bodyPr rtlCol="0">
            <a:normAutofit/>
          </a:bodyPr>
          <a:lstStyle/>
          <a:p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tr-TR" sz="6000" b="1" dirty="0">
                <a:solidFill>
                  <a:schemeClr val="bg2">
                    <a:lumMod val="25000"/>
                  </a:schemeClr>
                </a:solidFill>
              </a:rPr>
              <a:t>İ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SELERE GEÇ</a:t>
            </a:r>
            <a:r>
              <a:rPr lang="tr-TR" sz="6000" b="1" dirty="0">
                <a:solidFill>
                  <a:schemeClr val="bg2">
                    <a:lumMod val="25000"/>
                  </a:schemeClr>
                </a:solidFill>
              </a:rPr>
              <a:t>İ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Ş</a:t>
            </a:r>
            <a:r>
              <a:rPr lang="tr-TR" sz="6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tr-TR" sz="6000" b="1" dirty="0">
                <a:solidFill>
                  <a:schemeClr val="bg2">
                    <a:lumMod val="25000"/>
                  </a:schemeClr>
                </a:solidFill>
              </a:rPr>
              <a:t>İ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STEM</a:t>
            </a:r>
            <a:r>
              <a:rPr lang="tr-TR" sz="6000" b="1" dirty="0">
                <a:solidFill>
                  <a:schemeClr val="bg2">
                    <a:lumMod val="25000"/>
                  </a:schemeClr>
                </a:solidFill>
              </a:rPr>
              <a:t>İ</a:t>
            </a:r>
            <a:r>
              <a:rPr lang="tr-TR" sz="6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(LGS</a:t>
            </a:r>
            <a:r>
              <a:rPr lang="tr-TR" sz="6000" b="1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tr-TR" sz="6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08781">
            <a:off x="8460508" y="6107315"/>
            <a:ext cx="1375929" cy="1375929"/>
          </a:xfrm>
          <a:custGeom>
            <a:avLst/>
            <a:gdLst/>
            <a:ahLst/>
            <a:cxnLst/>
            <a:rect l="l" t="t" r="r" b="b"/>
            <a:pathLst>
              <a:path w="2063893" h="2063893">
                <a:moveTo>
                  <a:pt x="0" y="0"/>
                </a:moveTo>
                <a:lnTo>
                  <a:pt x="2063893" y="0"/>
                </a:lnTo>
                <a:lnTo>
                  <a:pt x="2063893" y="2063893"/>
                </a:lnTo>
                <a:lnTo>
                  <a:pt x="0" y="20638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46CEB5E-79E4-3B80-AB40-4957B436B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40" y="224851"/>
            <a:ext cx="7005178" cy="62808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23E743-CF0E-24D7-C23C-0D0A6069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9" y="132642"/>
            <a:ext cx="7545108" cy="64180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 txBox="1"/>
          <p:nvPr/>
        </p:nvSpPr>
        <p:spPr>
          <a:xfrm>
            <a:off x="5149003" y="2479156"/>
            <a:ext cx="167799" cy="45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4254">
                <a:solidFill>
                  <a:srgbClr val="FFFFFF"/>
                </a:solidFill>
                <a:latin typeface="Jeepers Bold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62478" y="3222306"/>
            <a:ext cx="235347" cy="45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4254">
                <a:solidFill>
                  <a:srgbClr val="FFFFFF"/>
                </a:solidFill>
                <a:latin typeface="Jeepers Bold"/>
              </a:rPr>
              <a:t>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02819" y="4687066"/>
            <a:ext cx="227965" cy="45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4254" dirty="0">
                <a:solidFill>
                  <a:srgbClr val="FFFFFF"/>
                </a:solidFill>
                <a:latin typeface="Jeepers"/>
              </a:rPr>
              <a:t>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99C5E1-F646-C6B6-A395-02B53425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70" y="295968"/>
            <a:ext cx="7211587" cy="62660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B2F0C2B-4961-A0F4-D1FE-9C871B272D67}"/>
              </a:ext>
            </a:extLst>
          </p:cNvPr>
          <p:cNvSpPr txBox="1"/>
          <p:nvPr/>
        </p:nvSpPr>
        <p:spPr>
          <a:xfrm>
            <a:off x="4512879" y="85050"/>
            <a:ext cx="60933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/>
              <a:t>LGS İÇİN</a:t>
            </a: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7964D3C-0F22-ABDB-FB33-12A3581105E4}"/>
              </a:ext>
            </a:extLst>
          </p:cNvPr>
          <p:cNvSpPr txBox="1"/>
          <p:nvPr/>
        </p:nvSpPr>
        <p:spPr>
          <a:xfrm>
            <a:off x="982695" y="5188660"/>
            <a:ext cx="6866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Belli aralıklarla çalışmalar denetlenmeli, eksiklikler </a:t>
            </a:r>
            <a:r>
              <a:rPr lang="tr-TR" sz="2400" b="1">
                <a:solidFill>
                  <a:schemeClr val="tx2">
                    <a:lumMod val="75000"/>
                  </a:schemeClr>
                </a:solidFill>
              </a:rPr>
              <a:t>tespit edilip </a:t>
            </a:r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ve tamamlamalıdır.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FD79285-21D3-A2A4-EAA9-0FFA70838EAA}"/>
              </a:ext>
            </a:extLst>
          </p:cNvPr>
          <p:cNvSpPr txBox="1"/>
          <p:nvPr/>
        </p:nvSpPr>
        <p:spPr>
          <a:xfrm>
            <a:off x="982695" y="3713700"/>
            <a:ext cx="6407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accent3">
                    <a:lumMod val="50000"/>
                  </a:schemeClr>
                </a:solidFill>
              </a:rPr>
              <a:t>Odaklanmayı zorlaştıran telefon, oyun, dizi vb. şeylerle mesafe konmalıdır.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FF62D3B-585B-988B-3FE8-1B3CC22E4BFA}"/>
              </a:ext>
            </a:extLst>
          </p:cNvPr>
          <p:cNvSpPr txBox="1"/>
          <p:nvPr/>
        </p:nvSpPr>
        <p:spPr>
          <a:xfrm>
            <a:off x="982695" y="2353606"/>
            <a:ext cx="7898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Hedefe ulaşmak için neler yapılması gerektiği tespit edilip, bunlar planlı şekilde uygulanmalıdır.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69985E-B2BA-A945-4495-D83583792DD6}"/>
              </a:ext>
            </a:extLst>
          </p:cNvPr>
          <p:cNvSpPr txBox="1"/>
          <p:nvPr/>
        </p:nvSpPr>
        <p:spPr>
          <a:xfrm>
            <a:off x="982696" y="1253841"/>
            <a:ext cx="6100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accent3">
                    <a:lumMod val="50000"/>
                  </a:schemeClr>
                </a:solidFill>
              </a:rPr>
              <a:t>Öncelikle hedef belirlenmelidir.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47153A-812D-93D0-17F3-A59CD78B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12" y="447124"/>
            <a:ext cx="9070673" cy="633773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tr-TR" sz="2400" b="1" dirty="0">
                <a:solidFill>
                  <a:schemeClr val="tx1"/>
                </a:solidFill>
              </a:rPr>
              <a:t>BAŞVURU ŞARTLARI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tx1"/>
                </a:solidFill>
              </a:rPr>
              <a:t> 2.1.Resmî ve Özel Ortaokullar, İmam Hatip Ortaokulları Öğrencilerinin Başvuru Şartları 2025-2026 öğretim yılında örgün ortaokulların 8’inci sınıfında öğrenim görüyor olmak.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tx1"/>
                </a:solidFill>
              </a:rPr>
              <a:t>2.2.Açık Öğretim Ortaokulu Öğrencilerinin Başvuru Şartları Örgün ortaöğretim kurumuna kayıt olma şartını taşımak ve Açık Öğretim Ortaokulu 2025-2026 eğitim öğretim yılı 3. dönemi itibarıyla mezun veya mezun olabilecek durumda olmak.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47153A-812D-93D0-17F3-A59CD78B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260131"/>
            <a:ext cx="9341963" cy="633773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tr-TR" sz="2000" b="1" dirty="0">
                <a:solidFill>
                  <a:schemeClr val="tx1"/>
                </a:solidFill>
              </a:rPr>
              <a:t>BAŞVURU ŞARTLARI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chemeClr val="tx1"/>
                </a:solidFill>
              </a:rPr>
              <a:t>2.3.Yurt dışında e-Okul Sisteminde Kayıtlı Okullarda Öğrenim Gören Öğrencilerin Başvuru Şartları 2025-2026 öğretim yılında yurt dışında Bakanlığa bağlı okulların 8’inci sınıfında öğrenim görüyor olmak.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chemeClr val="tx1"/>
                </a:solidFill>
              </a:rPr>
              <a:t>2.4.Yurt dışında e-Okul Sisteminde Kayıtlı Olmayan Okullarda Öğrenim Gören Öğrencilerin Başvuru Şartları Türkiye Cumhuriyeti büyükelçiliği/başkonsoloslukları aracılığıyla, 5/4/2023 tarihli ve 32154 sayılı Resmî </a:t>
            </a:r>
            <a:r>
              <a:rPr lang="tr-TR" sz="2000" b="1" dirty="0" err="1">
                <a:solidFill>
                  <a:schemeClr val="tx1"/>
                </a:solidFill>
              </a:rPr>
              <a:t>Gazete’de</a:t>
            </a:r>
            <a:r>
              <a:rPr lang="tr-TR" sz="2000" b="1" dirty="0">
                <a:solidFill>
                  <a:schemeClr val="tx1"/>
                </a:solidFill>
              </a:rPr>
              <a:t> yayımlanan “Millî Eğitim Bakanlığı Denklik Yönetmeliği” esas alınarak öğrenim Merkezî Sınav belgesi kontrol edilen öğrencilerden, Türkiye’de 8’inci sınıf seviyesine denk sınıfta öğrenim görüyor olmak.</a:t>
            </a:r>
          </a:p>
        </p:txBody>
      </p:sp>
    </p:spTree>
    <p:extLst>
      <p:ext uri="{BB962C8B-B14F-4D97-AF65-F5344CB8AC3E}">
        <p14:creationId xmlns:p14="http://schemas.microsoft.com/office/powerpoint/2010/main" val="19587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5D1712C-9BA5-A60B-8C97-9E0687671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27" y="245963"/>
            <a:ext cx="7468325" cy="63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F82F9DE7-0009-3ABB-98CC-BF60F699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0" y="428205"/>
            <a:ext cx="7125905" cy="60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0800000">
            <a:off x="432270" y="2481370"/>
            <a:ext cx="4028759" cy="710069"/>
          </a:xfrm>
          <a:custGeom>
            <a:avLst/>
            <a:gdLst/>
            <a:ahLst/>
            <a:cxnLst/>
            <a:rect l="l" t="t" r="r" b="b"/>
            <a:pathLst>
              <a:path w="6043138" h="1065103">
                <a:moveTo>
                  <a:pt x="0" y="0"/>
                </a:moveTo>
                <a:lnTo>
                  <a:pt x="6043138" y="0"/>
                </a:lnTo>
                <a:lnTo>
                  <a:pt x="6043138" y="1065103"/>
                </a:lnTo>
                <a:lnTo>
                  <a:pt x="0" y="1065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733509" y="900974"/>
            <a:ext cx="543910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4"/>
              </a:lnSpc>
            </a:pPr>
            <a:r>
              <a:rPr lang="en-US" sz="4800" b="1" dirty="0" err="1">
                <a:solidFill>
                  <a:srgbClr val="020202"/>
                </a:solidFill>
                <a:latin typeface="Balloon Extra Bold"/>
              </a:rPr>
              <a:t>Testlerin</a:t>
            </a:r>
            <a:r>
              <a:rPr lang="en-US" sz="4800" b="1" dirty="0">
                <a:solidFill>
                  <a:srgbClr val="020202"/>
                </a:solidFill>
                <a:latin typeface="Balloon Extra Bold"/>
              </a:rPr>
              <a:t> </a:t>
            </a:r>
            <a:r>
              <a:rPr lang="tr-TR" sz="4800" b="1" dirty="0">
                <a:solidFill>
                  <a:srgbClr val="020202"/>
                </a:solidFill>
                <a:latin typeface="Balloon Extra Bold"/>
              </a:rPr>
              <a:t>K</a:t>
            </a:r>
            <a:r>
              <a:rPr lang="en-US" sz="4800" b="1" dirty="0" err="1">
                <a:solidFill>
                  <a:srgbClr val="020202"/>
                </a:solidFill>
                <a:latin typeface="Balloon Extra Bold"/>
              </a:rPr>
              <a:t>atsayılar</a:t>
            </a:r>
            <a:r>
              <a:rPr lang="tr-TR" sz="4800" b="1" dirty="0">
                <a:solidFill>
                  <a:srgbClr val="020202"/>
                </a:solidFill>
                <a:latin typeface="Balloon Extra Bold"/>
              </a:rPr>
              <a:t>ı</a:t>
            </a:r>
            <a:endParaRPr lang="en-US" sz="4800" b="1" dirty="0">
              <a:solidFill>
                <a:srgbClr val="020202"/>
              </a:solidFill>
              <a:latin typeface="Balloon Extra Bold"/>
            </a:endParaRPr>
          </a:p>
        </p:txBody>
      </p:sp>
      <p:sp>
        <p:nvSpPr>
          <p:cNvPr id="6" name="Freeform 6"/>
          <p:cNvSpPr/>
          <p:nvPr/>
        </p:nvSpPr>
        <p:spPr>
          <a:xfrm rot="-10800000">
            <a:off x="432270" y="3575397"/>
            <a:ext cx="4028759" cy="710069"/>
          </a:xfrm>
          <a:custGeom>
            <a:avLst/>
            <a:gdLst/>
            <a:ahLst/>
            <a:cxnLst/>
            <a:rect l="l" t="t" r="r" b="b"/>
            <a:pathLst>
              <a:path w="6043138" h="1065103">
                <a:moveTo>
                  <a:pt x="0" y="0"/>
                </a:moveTo>
                <a:lnTo>
                  <a:pt x="6043138" y="0"/>
                </a:lnTo>
                <a:lnTo>
                  <a:pt x="6043138" y="1065103"/>
                </a:lnTo>
                <a:lnTo>
                  <a:pt x="0" y="1065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444815" y="4726482"/>
            <a:ext cx="4028759" cy="710069"/>
          </a:xfrm>
          <a:custGeom>
            <a:avLst/>
            <a:gdLst/>
            <a:ahLst/>
            <a:cxnLst/>
            <a:rect l="l" t="t" r="r" b="b"/>
            <a:pathLst>
              <a:path w="6043138" h="1065103">
                <a:moveTo>
                  <a:pt x="0" y="0"/>
                </a:moveTo>
                <a:lnTo>
                  <a:pt x="6043138" y="0"/>
                </a:lnTo>
                <a:lnTo>
                  <a:pt x="6043138" y="1065103"/>
                </a:lnTo>
                <a:lnTo>
                  <a:pt x="0" y="1065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5315072" y="4733531"/>
            <a:ext cx="4028759" cy="710069"/>
          </a:xfrm>
          <a:custGeom>
            <a:avLst/>
            <a:gdLst/>
            <a:ahLst/>
            <a:cxnLst/>
            <a:rect l="l" t="t" r="r" b="b"/>
            <a:pathLst>
              <a:path w="6043138" h="1065103">
                <a:moveTo>
                  <a:pt x="0" y="0"/>
                </a:moveTo>
                <a:lnTo>
                  <a:pt x="6043138" y="0"/>
                </a:lnTo>
                <a:lnTo>
                  <a:pt x="6043138" y="1065103"/>
                </a:lnTo>
                <a:lnTo>
                  <a:pt x="0" y="1065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5301762" y="2522146"/>
            <a:ext cx="4028759" cy="710069"/>
          </a:xfrm>
          <a:custGeom>
            <a:avLst/>
            <a:gdLst/>
            <a:ahLst/>
            <a:cxnLst/>
            <a:rect l="l" t="t" r="r" b="b"/>
            <a:pathLst>
              <a:path w="6043138" h="1065103">
                <a:moveTo>
                  <a:pt x="0" y="0"/>
                </a:moveTo>
                <a:lnTo>
                  <a:pt x="6043138" y="0"/>
                </a:lnTo>
                <a:lnTo>
                  <a:pt x="6043138" y="1065104"/>
                </a:lnTo>
                <a:lnTo>
                  <a:pt x="0" y="106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5301762" y="3575396"/>
            <a:ext cx="4028759" cy="710069"/>
          </a:xfrm>
          <a:custGeom>
            <a:avLst/>
            <a:gdLst/>
            <a:ahLst/>
            <a:cxnLst/>
            <a:rect l="l" t="t" r="r" b="b"/>
            <a:pathLst>
              <a:path w="6043138" h="1065103">
                <a:moveTo>
                  <a:pt x="0" y="0"/>
                </a:moveTo>
                <a:lnTo>
                  <a:pt x="6043138" y="0"/>
                </a:lnTo>
                <a:lnTo>
                  <a:pt x="6043138" y="1065103"/>
                </a:lnTo>
                <a:lnTo>
                  <a:pt x="0" y="1065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 rot="-111490">
            <a:off x="162547" y="2830721"/>
            <a:ext cx="5799995" cy="52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4"/>
              </a:lnSpc>
            </a:pPr>
            <a:endParaRPr sz="1200"/>
          </a:p>
        </p:txBody>
      </p:sp>
      <p:sp>
        <p:nvSpPr>
          <p:cNvPr id="12" name="TextBox 12"/>
          <p:cNvSpPr txBox="1"/>
          <p:nvPr/>
        </p:nvSpPr>
        <p:spPr>
          <a:xfrm>
            <a:off x="1167128" y="2478813"/>
            <a:ext cx="2456741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>
                <a:solidFill>
                  <a:srgbClr val="020202"/>
                </a:solidFill>
                <a:latin typeface="Balloon Extra Bold"/>
              </a:rPr>
              <a:t>Türkçe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90372" y="2533023"/>
            <a:ext cx="418734" cy="52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3">
                <a:solidFill>
                  <a:srgbClr val="020202"/>
                </a:solidFill>
                <a:latin typeface="Alyssum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9953" y="3594165"/>
            <a:ext cx="2456741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M</a:t>
            </a:r>
            <a:r>
              <a:rPr lang="en-US" sz="3466" dirty="0" err="1">
                <a:solidFill>
                  <a:srgbClr val="020202"/>
                </a:solidFill>
                <a:latin typeface="Balloon Extra Bold"/>
              </a:rPr>
              <a:t>atematİk</a:t>
            </a:r>
            <a:endParaRPr lang="en-US" sz="3466" dirty="0">
              <a:solidFill>
                <a:srgbClr val="020202"/>
              </a:solidFill>
              <a:latin typeface="Balloon Extr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3679" y="4774416"/>
            <a:ext cx="3003638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F</a:t>
            </a:r>
            <a:r>
              <a:rPr lang="en-US" sz="3466" dirty="0" err="1">
                <a:solidFill>
                  <a:srgbClr val="020202"/>
                </a:solidFill>
                <a:latin typeface="Balloon Extra Bold"/>
              </a:rPr>
              <a:t>en</a:t>
            </a:r>
            <a:r>
              <a:rPr lang="en-US" sz="3466" dirty="0">
                <a:solidFill>
                  <a:srgbClr val="020202"/>
                </a:solidFill>
                <a:latin typeface="Balloon Extra Bold"/>
              </a:rPr>
              <a:t> b</a:t>
            </a: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ilimleri</a:t>
            </a:r>
            <a:endParaRPr lang="en-US" sz="3466" dirty="0">
              <a:solidFill>
                <a:srgbClr val="020202"/>
              </a:solidFill>
              <a:latin typeface="Balloon Extr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90372" y="3658654"/>
            <a:ext cx="418734" cy="52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3">
                <a:solidFill>
                  <a:srgbClr val="020202"/>
                </a:solidFill>
                <a:latin typeface="Alyssum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2294" y="4830513"/>
            <a:ext cx="418734" cy="52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3">
                <a:solidFill>
                  <a:srgbClr val="020202"/>
                </a:solidFill>
                <a:latin typeface="Alyssum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01762" y="2590642"/>
            <a:ext cx="3600573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TC </a:t>
            </a:r>
            <a:r>
              <a:rPr lang="en-US" sz="3466" dirty="0" err="1">
                <a:solidFill>
                  <a:srgbClr val="020202"/>
                </a:solidFill>
                <a:latin typeface="Balloon Extra Bold"/>
              </a:rPr>
              <a:t>İnkılap</a:t>
            </a:r>
            <a:r>
              <a:rPr lang="en-US" sz="3466" dirty="0">
                <a:solidFill>
                  <a:srgbClr val="020202"/>
                </a:solidFill>
                <a:latin typeface="Balloon Extra Bold"/>
              </a:rPr>
              <a:t> T</a:t>
            </a: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a</a:t>
            </a:r>
            <a:r>
              <a:rPr lang="en-US" sz="3466" dirty="0">
                <a:solidFill>
                  <a:srgbClr val="020202"/>
                </a:solidFill>
                <a:latin typeface="Balloon Extra Bold"/>
              </a:rPr>
              <a:t>r</a:t>
            </a:r>
            <a:r>
              <a:rPr lang="tr-TR" sz="3466" dirty="0" err="1">
                <a:solidFill>
                  <a:srgbClr val="020202"/>
                </a:solidFill>
                <a:latin typeface="Balloon Extra Bold"/>
              </a:rPr>
              <a:t>ihi</a:t>
            </a:r>
            <a:endParaRPr lang="en-US" sz="3466" dirty="0">
              <a:solidFill>
                <a:srgbClr val="020202"/>
              </a:solidFill>
              <a:latin typeface="Balloon Extr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54112" y="3678472"/>
            <a:ext cx="3600573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tr-TR" sz="3466" dirty="0" err="1">
                <a:solidFill>
                  <a:srgbClr val="020202"/>
                </a:solidFill>
                <a:latin typeface="Balloon Extra Bold"/>
              </a:rPr>
              <a:t>Di</a:t>
            </a:r>
            <a:r>
              <a:rPr lang="en-US" sz="3466" dirty="0">
                <a:solidFill>
                  <a:srgbClr val="020202"/>
                </a:solidFill>
                <a:latin typeface="Balloon Extra Bold"/>
              </a:rPr>
              <a:t>n </a:t>
            </a: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K</a:t>
            </a:r>
            <a:r>
              <a:rPr lang="en-US" sz="3466" dirty="0" err="1">
                <a:solidFill>
                  <a:srgbClr val="020202"/>
                </a:solidFill>
                <a:latin typeface="Balloon Extra Bold"/>
              </a:rPr>
              <a:t>ültürü</a:t>
            </a:r>
            <a:endParaRPr lang="en-US" sz="3466" dirty="0">
              <a:solidFill>
                <a:srgbClr val="020202"/>
              </a:solidFill>
              <a:latin typeface="Balloon Extr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301762" y="4677469"/>
            <a:ext cx="3600573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Y</a:t>
            </a:r>
            <a:r>
              <a:rPr lang="en-US" sz="3466" dirty="0" err="1">
                <a:solidFill>
                  <a:srgbClr val="020202"/>
                </a:solidFill>
                <a:latin typeface="Balloon Extra Bold"/>
              </a:rPr>
              <a:t>abancı</a:t>
            </a:r>
            <a:r>
              <a:rPr lang="en-US" sz="3466" dirty="0">
                <a:solidFill>
                  <a:srgbClr val="020202"/>
                </a:solidFill>
                <a:latin typeface="Balloon Extra Bold"/>
              </a:rPr>
              <a:t> d</a:t>
            </a:r>
            <a:r>
              <a:rPr lang="tr-TR" sz="3466" dirty="0">
                <a:solidFill>
                  <a:srgbClr val="020202"/>
                </a:solidFill>
                <a:latin typeface="Balloon Extra Bold"/>
              </a:rPr>
              <a:t>il</a:t>
            </a:r>
            <a:endParaRPr lang="en-US" sz="3466" dirty="0">
              <a:solidFill>
                <a:srgbClr val="020202"/>
              </a:solidFill>
              <a:latin typeface="Balloon Extra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876935" y="2558422"/>
            <a:ext cx="418734" cy="52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3">
                <a:solidFill>
                  <a:srgbClr val="020202"/>
                </a:solidFill>
                <a:latin typeface="Alyssum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76935" y="3625144"/>
            <a:ext cx="418734" cy="52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3">
                <a:solidFill>
                  <a:srgbClr val="020202"/>
                </a:solidFill>
                <a:latin typeface="Alyssum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76935" y="4714308"/>
            <a:ext cx="418734" cy="52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3">
                <a:solidFill>
                  <a:srgbClr val="020202"/>
                </a:solidFill>
                <a:latin typeface="Alyssum"/>
              </a:rPr>
              <a:t>1</a:t>
            </a:r>
          </a:p>
        </p:txBody>
      </p:sp>
      <p:sp>
        <p:nvSpPr>
          <p:cNvPr id="24" name="Freeform 24"/>
          <p:cNvSpPr/>
          <p:nvPr/>
        </p:nvSpPr>
        <p:spPr>
          <a:xfrm rot="7008781">
            <a:off x="8780406" y="-2049797"/>
            <a:ext cx="3538173" cy="3538173"/>
          </a:xfrm>
          <a:custGeom>
            <a:avLst/>
            <a:gdLst/>
            <a:ahLst/>
            <a:cxnLst/>
            <a:rect l="l" t="t" r="r" b="b"/>
            <a:pathLst>
              <a:path w="5307260" h="5307260">
                <a:moveTo>
                  <a:pt x="0" y="0"/>
                </a:moveTo>
                <a:lnTo>
                  <a:pt x="5307259" y="0"/>
                </a:lnTo>
                <a:lnTo>
                  <a:pt x="5307259" y="5307259"/>
                </a:lnTo>
                <a:lnTo>
                  <a:pt x="0" y="53072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475029" y="489307"/>
            <a:ext cx="2627633" cy="2502237"/>
            <a:chOff x="918280" y="545684"/>
            <a:chExt cx="5431718" cy="5804288"/>
          </a:xfrm>
        </p:grpSpPr>
        <p:sp>
          <p:nvSpPr>
            <p:cNvPr id="7" name="Freeform 7"/>
            <p:cNvSpPr/>
            <p:nvPr/>
          </p:nvSpPr>
          <p:spPr>
            <a:xfrm>
              <a:off x="918280" y="545684"/>
              <a:ext cx="5431718" cy="5804288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475029" y="3125449"/>
            <a:ext cx="4261105" cy="239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pc="-299" dirty="0">
                <a:solidFill>
                  <a:srgbClr val="404040"/>
                </a:solidFill>
                <a:latin typeface="Montserrat Bold"/>
              </a:rPr>
              <a:t>3 YANLIŞ</a:t>
            </a:r>
          </a:p>
          <a:p>
            <a:pPr>
              <a:lnSpc>
                <a:spcPct val="150000"/>
              </a:lnSpc>
            </a:pPr>
            <a:r>
              <a:rPr lang="en-US" sz="3600" b="1" spc="-177" dirty="0">
                <a:solidFill>
                  <a:srgbClr val="004AAD"/>
                </a:solidFill>
                <a:latin typeface="Montserrat Bold"/>
              </a:rPr>
              <a:t>1 DOĞRU CEVABI GÖTÜRMEKTED</a:t>
            </a:r>
            <a:r>
              <a:rPr lang="tr-TR" sz="3600" b="1" spc="-177" dirty="0">
                <a:solidFill>
                  <a:srgbClr val="004AAD"/>
                </a:solidFill>
                <a:latin typeface="Montserrat Bold"/>
              </a:rPr>
              <a:t>İ</a:t>
            </a:r>
            <a:r>
              <a:rPr lang="en-US" sz="3600" b="1" spc="-177" dirty="0">
                <a:solidFill>
                  <a:srgbClr val="004AAD"/>
                </a:solidFill>
                <a:latin typeface="Montserrat Bold"/>
              </a:rPr>
              <a:t>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49F98EE-B71D-4E17-F72A-6248B5FA2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1" y="690840"/>
            <a:ext cx="4264379" cy="510053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72AEE99-82A8-E360-9EE5-0726A36C4E27}"/>
              </a:ext>
            </a:extLst>
          </p:cNvPr>
          <p:cNvSpPr txBox="1"/>
          <p:nvPr/>
        </p:nvSpPr>
        <p:spPr>
          <a:xfrm>
            <a:off x="288706" y="1945104"/>
            <a:ext cx="42611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/>
              <a:t>SORULAR SADECE </a:t>
            </a:r>
          </a:p>
          <a:p>
            <a:pPr algn="ctr"/>
            <a:r>
              <a:rPr lang="tr-TR" sz="4000" b="1" dirty="0">
                <a:solidFill>
                  <a:schemeClr val="accent4">
                    <a:lumMod val="50000"/>
                  </a:schemeClr>
                </a:solidFill>
              </a:rPr>
              <a:t>8. SINIF </a:t>
            </a:r>
            <a:r>
              <a:rPr lang="tr-TR" sz="3000" b="1" dirty="0"/>
              <a:t>KAZANIMLARINDAN OLUŞMAKTADIR.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29685" y="2463107"/>
            <a:ext cx="3501265" cy="1562806"/>
            <a:chOff x="0" y="0"/>
            <a:chExt cx="9104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0486" cy="406400"/>
            </a:xfrm>
            <a:custGeom>
              <a:avLst/>
              <a:gdLst/>
              <a:ahLst/>
              <a:cxnLst/>
              <a:rect l="l" t="t" r="r" b="b"/>
              <a:pathLst>
                <a:path w="910486" h="406400">
                  <a:moveTo>
                    <a:pt x="0" y="0"/>
                  </a:moveTo>
                  <a:lnTo>
                    <a:pt x="707286" y="0"/>
                  </a:lnTo>
                  <a:lnTo>
                    <a:pt x="910486" y="203200"/>
                  </a:lnTo>
                  <a:lnTo>
                    <a:pt x="70728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21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5553" y="4429249"/>
            <a:ext cx="3400470" cy="1513004"/>
            <a:chOff x="0" y="0"/>
            <a:chExt cx="91338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3382" cy="406400"/>
            </a:xfrm>
            <a:custGeom>
              <a:avLst/>
              <a:gdLst/>
              <a:ahLst/>
              <a:cxnLst/>
              <a:rect l="l" t="t" r="r" b="b"/>
              <a:pathLst>
                <a:path w="913382" h="406400">
                  <a:moveTo>
                    <a:pt x="0" y="0"/>
                  </a:moveTo>
                  <a:lnTo>
                    <a:pt x="710182" y="0"/>
                  </a:lnTo>
                  <a:lnTo>
                    <a:pt x="913382" y="203200"/>
                  </a:lnTo>
                  <a:lnTo>
                    <a:pt x="710182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21"/>
                </a:lnSpc>
              </a:pPr>
              <a:endParaRPr sz="1200"/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0B938455-ADC5-D059-9DB9-ADAFB289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3" y="315588"/>
            <a:ext cx="7072645" cy="59503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>
            <a:extLst>
              <a:ext uri="{FF2B5EF4-FFF2-40B4-BE49-F238E27FC236}">
                <a16:creationId xmlns:a16="http://schemas.microsoft.com/office/drawing/2014/main" id="{D2D28508-B605-A8DA-EAE9-B5AA113C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09" y="254873"/>
            <a:ext cx="7137300" cy="63482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</TotalTime>
  <Words>255</Words>
  <Application>Microsoft Office PowerPoint</Application>
  <PresentationFormat>Geniş ekran</PresentationFormat>
  <Paragraphs>34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5" baseType="lpstr">
      <vt:lpstr>Alyssum</vt:lpstr>
      <vt:lpstr>Arial</vt:lpstr>
      <vt:lpstr>Balloon Extra Bold</vt:lpstr>
      <vt:lpstr>Calibri</vt:lpstr>
      <vt:lpstr>Jeepers</vt:lpstr>
      <vt:lpstr>Jeepers Bold</vt:lpstr>
      <vt:lpstr>Montserrat Bold</vt:lpstr>
      <vt:lpstr>Times New Roman</vt:lpstr>
      <vt:lpstr>Trebuchet MS</vt:lpstr>
      <vt:lpstr>Wingdings</vt:lpstr>
      <vt:lpstr>Wingdings 3</vt:lpstr>
      <vt:lpstr>Yüzeyler</vt:lpstr>
      <vt:lpstr>LİSELERE GEÇİŞ SİSTEMİ (LGS)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Öğretmeninizi tanıma</dc:title>
  <dc:creator>Betül YAVUZ</dc:creator>
  <cp:lastModifiedBy>boos .</cp:lastModifiedBy>
  <cp:revision>51</cp:revision>
  <dcterms:created xsi:type="dcterms:W3CDTF">2024-04-15T08:24:34Z</dcterms:created>
  <dcterms:modified xsi:type="dcterms:W3CDTF">2025-09-16T05:08:10Z</dcterms:modified>
</cp:coreProperties>
</file>